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sldIdLst>
    <p:sldId id="256" r:id="rId2"/>
    <p:sldId id="257" r:id="rId3"/>
    <p:sldId id="259" r:id="rId4"/>
    <p:sldId id="262" r:id="rId5"/>
    <p:sldId id="263" r:id="rId6"/>
    <p:sldId id="265" r:id="rId7"/>
    <p:sldId id="261" r:id="rId8"/>
    <p:sldId id="266" r:id="rId9"/>
    <p:sldId id="267"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40"/>
    <p:restoredTop sz="95833"/>
  </p:normalViewPr>
  <p:slideViewPr>
    <p:cSldViewPr snapToGrid="0" snapToObjects="1">
      <p:cViewPr>
        <p:scale>
          <a:sx n="88" d="100"/>
          <a:sy n="88" d="100"/>
        </p:scale>
        <p:origin x="584"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7680C34-7372-8A48-9649-782323A56552}"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FF88760A-C477-FF47-ADCE-BC9DA1450D23}"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07845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680C34-7372-8A48-9649-782323A56552}"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565622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680C34-7372-8A48-9649-782323A56552}"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248301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680C34-7372-8A48-9649-782323A56552}"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8760A-C477-FF47-ADCE-BC9DA1450D23}"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6059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7680C34-7372-8A48-9649-782323A56552}" type="datetimeFigureOut">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515024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7680C34-7372-8A48-9649-782323A56552}"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8760A-C477-FF47-ADCE-BC9DA1450D23}"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635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7680C34-7372-8A48-9649-782323A56552}" type="datetimeFigureOut">
              <a:rPr lang="en-US" smtClean="0"/>
              <a:t>11/8/21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4325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7680C34-7372-8A48-9649-782323A56552}" type="datetimeFigureOut">
              <a:rPr lang="en-US" smtClean="0"/>
              <a:t>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8760A-C477-FF47-ADCE-BC9DA1450D23}"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073415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7680C34-7372-8A48-9649-782323A56552}" type="datetimeFigureOut">
              <a:rPr lang="en-US" smtClean="0"/>
              <a:t>11/8/21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340612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7680C34-7372-8A48-9649-782323A56552}"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2454734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7680C34-7372-8A48-9649-782323A56552}" type="datetimeFigureOut">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8760A-C477-FF47-ADCE-BC9DA1450D23}" type="slidenum">
              <a:rPr lang="en-US" smtClean="0"/>
              <a:t>‹#›</a:t>
            </a:fld>
            <a:endParaRPr lang="en-US"/>
          </a:p>
        </p:txBody>
      </p:sp>
    </p:spTree>
    <p:extLst>
      <p:ext uri="{BB962C8B-B14F-4D97-AF65-F5344CB8AC3E}">
        <p14:creationId xmlns:p14="http://schemas.microsoft.com/office/powerpoint/2010/main" val="548158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D7680C34-7372-8A48-9649-782323A56552}" type="datetimeFigureOut">
              <a:rPr lang="en-US" smtClean="0"/>
              <a:t>11/8/21</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FF88760A-C477-FF47-ADCE-BC9DA1450D23}"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916821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32AA-FB80-5F4A-BAB6-42F7A44ED66A}"/>
              </a:ext>
            </a:extLst>
          </p:cNvPr>
          <p:cNvSpPr>
            <a:spLocks noGrp="1"/>
          </p:cNvSpPr>
          <p:nvPr>
            <p:ph type="ctrTitle"/>
          </p:nvPr>
        </p:nvSpPr>
        <p:spPr>
          <a:xfrm>
            <a:off x="3336967" y="3196769"/>
            <a:ext cx="5518066" cy="2268559"/>
          </a:xfrm>
        </p:spPr>
        <p:txBody>
          <a:bodyPr/>
          <a:lstStyle/>
          <a:p>
            <a:r>
              <a:rPr lang="en-US" dirty="0"/>
              <a:t>IoT </a:t>
            </a:r>
            <a:r>
              <a:rPr lang="en-US" dirty="0" err="1"/>
              <a:t>Farmbeats</a:t>
            </a:r>
            <a:endParaRPr lang="en-US" dirty="0"/>
          </a:p>
        </p:txBody>
      </p:sp>
      <p:sp>
        <p:nvSpPr>
          <p:cNvPr id="3" name="Subtitle 2">
            <a:extLst>
              <a:ext uri="{FF2B5EF4-FFF2-40B4-BE49-F238E27FC236}">
                <a16:creationId xmlns:a16="http://schemas.microsoft.com/office/drawing/2014/main" id="{921367D5-5490-A347-AFC8-4E203E917C73}"/>
              </a:ext>
            </a:extLst>
          </p:cNvPr>
          <p:cNvSpPr>
            <a:spLocks noGrp="1"/>
          </p:cNvSpPr>
          <p:nvPr>
            <p:ph type="subTitle" idx="1"/>
          </p:nvPr>
        </p:nvSpPr>
        <p:spPr>
          <a:xfrm>
            <a:off x="2657478" y="3312884"/>
            <a:ext cx="6197555" cy="1160213"/>
          </a:xfrm>
        </p:spPr>
        <p:txBody>
          <a:bodyPr/>
          <a:lstStyle/>
          <a:p>
            <a:r>
              <a:rPr lang="en-US" dirty="0"/>
              <a:t>By Team 28: Harry Chen, Szymon </a:t>
            </a:r>
            <a:r>
              <a:rPr lang="en-US" dirty="0" err="1"/>
              <a:t>Duchniewicz</a:t>
            </a:r>
            <a:r>
              <a:rPr lang="en-US" dirty="0"/>
              <a:t>, Angela Yu</a:t>
            </a:r>
          </a:p>
        </p:txBody>
      </p:sp>
    </p:spTree>
    <p:extLst>
      <p:ext uri="{BB962C8B-B14F-4D97-AF65-F5344CB8AC3E}">
        <p14:creationId xmlns:p14="http://schemas.microsoft.com/office/powerpoint/2010/main" val="2272901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81E7-20CE-DC4E-8D8C-596F970ADAAF}"/>
              </a:ext>
            </a:extLst>
          </p:cNvPr>
          <p:cNvSpPr>
            <a:spLocks noGrp="1"/>
          </p:cNvSpPr>
          <p:nvPr>
            <p:ph type="title"/>
          </p:nvPr>
        </p:nvSpPr>
        <p:spPr/>
        <p:txBody>
          <a:bodyPr/>
          <a:lstStyle/>
          <a:p>
            <a:pPr algn="l"/>
            <a:r>
              <a:rPr lang="en-US" dirty="0"/>
              <a:t>References</a:t>
            </a:r>
          </a:p>
        </p:txBody>
      </p:sp>
      <p:sp>
        <p:nvSpPr>
          <p:cNvPr id="3" name="Content Placeholder 2">
            <a:extLst>
              <a:ext uri="{FF2B5EF4-FFF2-40B4-BE49-F238E27FC236}">
                <a16:creationId xmlns:a16="http://schemas.microsoft.com/office/drawing/2014/main" id="{6EE92A8B-B2BB-DE46-9FF0-42CDFDB14E42}"/>
              </a:ext>
            </a:extLst>
          </p:cNvPr>
          <p:cNvSpPr>
            <a:spLocks noGrp="1"/>
          </p:cNvSpPr>
          <p:nvPr>
            <p:ph idx="1"/>
          </p:nvPr>
        </p:nvSpPr>
        <p:spPr>
          <a:xfrm>
            <a:off x="2189289" y="1587659"/>
            <a:ext cx="7796540" cy="3997828"/>
          </a:xfrm>
        </p:spPr>
        <p:txBody>
          <a:bodyPr/>
          <a:lstStyle/>
          <a:p>
            <a:pPr marL="0" indent="0">
              <a:buNone/>
            </a:pPr>
            <a:r>
              <a:rPr lang="en-GB" dirty="0"/>
              <a:t> </a:t>
            </a:r>
          </a:p>
          <a:p>
            <a:pPr marL="0" indent="0">
              <a:buNone/>
            </a:pPr>
            <a:endParaRPr lang="en-US" dirty="0"/>
          </a:p>
        </p:txBody>
      </p:sp>
      <p:sp>
        <p:nvSpPr>
          <p:cNvPr id="9" name="TextBox 8">
            <a:extLst>
              <a:ext uri="{FF2B5EF4-FFF2-40B4-BE49-F238E27FC236}">
                <a16:creationId xmlns:a16="http://schemas.microsoft.com/office/drawing/2014/main" id="{4741A44B-90BB-AE40-815A-E63DD8D69931}"/>
              </a:ext>
            </a:extLst>
          </p:cNvPr>
          <p:cNvSpPr txBox="1"/>
          <p:nvPr/>
        </p:nvSpPr>
        <p:spPr>
          <a:xfrm>
            <a:off x="2208041" y="1704060"/>
            <a:ext cx="8069943" cy="2031325"/>
          </a:xfrm>
          <a:prstGeom prst="rect">
            <a:avLst/>
          </a:prstGeom>
          <a:noFill/>
        </p:spPr>
        <p:txBody>
          <a:bodyPr wrap="square" rtlCol="0">
            <a:spAutoFit/>
          </a:bodyPr>
          <a:lstStyle/>
          <a:p>
            <a:r>
              <a:rPr lang="en-US" dirty="0"/>
              <a:t>[1] "What is a Plant and Soil Scientist?," [Online]. Available: https://</a:t>
            </a:r>
            <a:r>
              <a:rPr lang="en-US" dirty="0" err="1"/>
              <a:t>www.environmentalscience.org</a:t>
            </a:r>
            <a:r>
              <a:rPr lang="en-US" dirty="0"/>
              <a:t>/career/soil-and-plant-scientist. [Accessed November 2021].</a:t>
            </a:r>
            <a:r>
              <a:rPr lang="en-GB" dirty="0"/>
              <a:t> </a:t>
            </a:r>
          </a:p>
          <a:p>
            <a:endParaRPr lang="en-GB" dirty="0"/>
          </a:p>
          <a:p>
            <a:r>
              <a:rPr lang="en-GB" dirty="0"/>
              <a:t>[2] </a:t>
            </a:r>
            <a:r>
              <a:rPr lang="en-US" dirty="0"/>
              <a:t>"Careers Wales," [Online]. Available: https://</a:t>
            </a:r>
            <a:r>
              <a:rPr lang="en-US" dirty="0" err="1"/>
              <a:t>careerswales.gov.wales</a:t>
            </a:r>
            <a:r>
              <a:rPr lang="en-US" dirty="0"/>
              <a:t>/job-information/agricultural-research-scientist/job-role . [Accessed November 2021].</a:t>
            </a:r>
            <a:r>
              <a:rPr lang="en-GB" dirty="0"/>
              <a:t> </a:t>
            </a:r>
            <a:endParaRPr lang="en-US" dirty="0"/>
          </a:p>
        </p:txBody>
      </p:sp>
    </p:spTree>
    <p:extLst>
      <p:ext uri="{BB962C8B-B14F-4D97-AF65-F5344CB8AC3E}">
        <p14:creationId xmlns:p14="http://schemas.microsoft.com/office/powerpoint/2010/main" val="131968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E33CB5-EDB0-FF4B-B762-34379A12A978}"/>
              </a:ext>
            </a:extLst>
          </p:cNvPr>
          <p:cNvPicPr>
            <a:picLocks noChangeAspect="1"/>
          </p:cNvPicPr>
          <p:nvPr/>
        </p:nvPicPr>
        <p:blipFill>
          <a:blip r:embed="rId2"/>
          <a:stretch>
            <a:fillRect/>
          </a:stretch>
        </p:blipFill>
        <p:spPr>
          <a:xfrm>
            <a:off x="2221593" y="668339"/>
            <a:ext cx="520700" cy="254000"/>
          </a:xfrm>
          <a:prstGeom prst="rect">
            <a:avLst/>
          </a:prstGeom>
        </p:spPr>
      </p:pic>
      <p:sp>
        <p:nvSpPr>
          <p:cNvPr id="2" name="Title 1">
            <a:extLst>
              <a:ext uri="{FF2B5EF4-FFF2-40B4-BE49-F238E27FC236}">
                <a16:creationId xmlns:a16="http://schemas.microsoft.com/office/drawing/2014/main" id="{227DCF45-E985-5A4C-9ADB-E612AC466BAE}"/>
              </a:ext>
            </a:extLst>
          </p:cNvPr>
          <p:cNvSpPr>
            <a:spLocks noGrp="1"/>
          </p:cNvSpPr>
          <p:nvPr>
            <p:ph type="title"/>
          </p:nvPr>
        </p:nvSpPr>
        <p:spPr>
          <a:xfrm>
            <a:off x="812800" y="132558"/>
            <a:ext cx="4126230" cy="1325563"/>
          </a:xfrm>
        </p:spPr>
        <p:txBody>
          <a:bodyPr>
            <a:normAutofit/>
          </a:bodyPr>
          <a:lstStyle/>
          <a:p>
            <a:r>
              <a:rPr lang="en-US" dirty="0"/>
              <a:t>User Requirements </a:t>
            </a:r>
          </a:p>
        </p:txBody>
      </p:sp>
      <p:sp>
        <p:nvSpPr>
          <p:cNvPr id="3" name="Content Placeholder 2">
            <a:extLst>
              <a:ext uri="{FF2B5EF4-FFF2-40B4-BE49-F238E27FC236}">
                <a16:creationId xmlns:a16="http://schemas.microsoft.com/office/drawing/2014/main" id="{F11555E4-16AB-014F-8A7D-8EFD921B6F94}"/>
              </a:ext>
            </a:extLst>
          </p:cNvPr>
          <p:cNvSpPr>
            <a:spLocks noGrp="1"/>
          </p:cNvSpPr>
          <p:nvPr>
            <p:ph idx="1"/>
          </p:nvPr>
        </p:nvSpPr>
        <p:spPr>
          <a:xfrm>
            <a:off x="1083854" y="795340"/>
            <a:ext cx="4840061" cy="779200"/>
          </a:xfrm>
        </p:spPr>
        <p:txBody>
          <a:bodyPr>
            <a:normAutofit fontScale="47500" lnSpcReduction="20000"/>
          </a:bodyPr>
          <a:lstStyle/>
          <a:p>
            <a:pPr marL="0" indent="0">
              <a:buNone/>
            </a:pPr>
            <a:r>
              <a:rPr lang="en-US" sz="2600" dirty="0"/>
              <a:t>We contacted possible users for our product and conducted phone-call interviews to gain insight of their requirements. All interviewees signed a consent form before participating.</a:t>
            </a:r>
          </a:p>
          <a:p>
            <a:pPr marL="0" indent="0">
              <a:buNone/>
            </a:pPr>
            <a:endParaRPr lang="en-US" dirty="0"/>
          </a:p>
        </p:txBody>
      </p:sp>
      <p:sp>
        <p:nvSpPr>
          <p:cNvPr id="4" name="TextBox 3">
            <a:extLst>
              <a:ext uri="{FF2B5EF4-FFF2-40B4-BE49-F238E27FC236}">
                <a16:creationId xmlns:a16="http://schemas.microsoft.com/office/drawing/2014/main" id="{F8A00AA6-2CF0-9940-BC1E-7782406DA182}"/>
              </a:ext>
            </a:extLst>
          </p:cNvPr>
          <p:cNvSpPr txBox="1"/>
          <p:nvPr/>
        </p:nvSpPr>
        <p:spPr>
          <a:xfrm>
            <a:off x="1038225" y="1574540"/>
            <a:ext cx="4723946" cy="6093976"/>
          </a:xfrm>
          <a:prstGeom prst="rect">
            <a:avLst/>
          </a:prstGeom>
          <a:noFill/>
        </p:spPr>
        <p:txBody>
          <a:bodyPr wrap="square" rtlCol="0">
            <a:spAutoFit/>
          </a:bodyPr>
          <a:lstStyle/>
          <a:p>
            <a:r>
              <a:rPr lang="en-US" sz="1200" u="sng" dirty="0"/>
              <a:t>Farmer, age 70</a:t>
            </a:r>
          </a:p>
          <a:p>
            <a:endParaRPr lang="en-US" sz="1200" dirty="0"/>
          </a:p>
          <a:p>
            <a:r>
              <a:rPr lang="en-US" sz="1200" b="1" dirty="0"/>
              <a:t>1. Do current farmers have a remote way to monitor farm’s situation? If yes, what's that, and do you find it useful? If not, what's something that you would want if possible? </a:t>
            </a:r>
          </a:p>
          <a:p>
            <a:r>
              <a:rPr lang="en-US" sz="1200" dirty="0"/>
              <a:t>We do have some remote ways to monitor the farm such as cameras, but it's only used for monitor if there's any thief or animals that may damage the plants. We would want more devices that can monitor factors in the farm such as luminosity and temperature.</a:t>
            </a:r>
          </a:p>
          <a:p>
            <a:endParaRPr lang="en-US" sz="1200" dirty="0"/>
          </a:p>
          <a:p>
            <a:r>
              <a:rPr lang="en-US" sz="1200" b="1" dirty="0"/>
              <a:t>2. How proficient are you with software operations?</a:t>
            </a:r>
            <a:endParaRPr lang="en-US" sz="1200" dirty="0"/>
          </a:p>
          <a:p>
            <a:r>
              <a:rPr lang="en-US" sz="1200" dirty="0"/>
              <a:t>I have a smart phone, but I only use it for WeChat and phone calls, but my son can operate them quite well, I think. </a:t>
            </a:r>
          </a:p>
          <a:p>
            <a:endParaRPr lang="en-US" sz="1200" dirty="0"/>
          </a:p>
          <a:p>
            <a:r>
              <a:rPr lang="en-US" sz="1200" b="1" dirty="0"/>
              <a:t>3. How do you monitor and find out the situation of plant growth at the farm? </a:t>
            </a:r>
          </a:p>
          <a:p>
            <a:r>
              <a:rPr lang="en-US" sz="1200" dirty="0"/>
              <a:t>Basically, what I used to do is to go down to the farm and see the situation with my hands and eyes. </a:t>
            </a:r>
          </a:p>
          <a:p>
            <a:endParaRPr lang="en-US" sz="1200" dirty="0"/>
          </a:p>
          <a:p>
            <a:r>
              <a:rPr lang="en-US" sz="1200" b="1" dirty="0"/>
              <a:t>4. How often do you monitor the situation at the farm? </a:t>
            </a:r>
          </a:p>
          <a:p>
            <a:r>
              <a:rPr lang="en-US" sz="1200" dirty="0"/>
              <a:t>At least once a day at morning. </a:t>
            </a:r>
          </a:p>
          <a:p>
            <a:endParaRPr lang="en-US" sz="1200" dirty="0"/>
          </a:p>
          <a:p>
            <a:r>
              <a:rPr lang="en-US" sz="1200" b="1" dirty="0"/>
              <a:t>5. What's the size of your field and how many times would you need to organize them everyday? </a:t>
            </a:r>
          </a:p>
          <a:p>
            <a:r>
              <a:rPr lang="en-US" sz="1200" dirty="0"/>
              <a:t>My land for wheat is half a MU, and there's also half a MU for corn, about quatre a MU for potato and other vegetables. (MU is a Chinese Unit of area, equal to 1/15 of a hectare or 1/6 an acre)</a:t>
            </a:r>
          </a:p>
          <a:p>
            <a:endParaRPr lang="en-US" dirty="0"/>
          </a:p>
          <a:p>
            <a:endParaRPr lang="en-US" dirty="0"/>
          </a:p>
          <a:p>
            <a:endParaRPr lang="en-US" dirty="0"/>
          </a:p>
        </p:txBody>
      </p:sp>
      <p:sp>
        <p:nvSpPr>
          <p:cNvPr id="5" name="TextBox 4">
            <a:extLst>
              <a:ext uri="{FF2B5EF4-FFF2-40B4-BE49-F238E27FC236}">
                <a16:creationId xmlns:a16="http://schemas.microsoft.com/office/drawing/2014/main" id="{485E4EF5-060F-9041-8E7B-006E32BA5FCA}"/>
              </a:ext>
            </a:extLst>
          </p:cNvPr>
          <p:cNvSpPr txBox="1"/>
          <p:nvPr/>
        </p:nvSpPr>
        <p:spPr>
          <a:xfrm>
            <a:off x="5762171" y="0"/>
            <a:ext cx="5617029" cy="7078861"/>
          </a:xfrm>
          <a:prstGeom prst="rect">
            <a:avLst/>
          </a:prstGeom>
          <a:noFill/>
        </p:spPr>
        <p:txBody>
          <a:bodyPr wrap="square" rtlCol="0">
            <a:spAutoFit/>
          </a:bodyPr>
          <a:lstStyle/>
          <a:p>
            <a:r>
              <a:rPr lang="en-US" sz="1300" u="sng" dirty="0"/>
              <a:t>Agricultural Research Scientist, age 22</a:t>
            </a:r>
          </a:p>
          <a:p>
            <a:endParaRPr lang="en-US" sz="1300" dirty="0"/>
          </a:p>
          <a:p>
            <a:r>
              <a:rPr lang="en-US" sz="1300" b="1" dirty="0"/>
              <a:t>1. What is your job like? What do you do?</a:t>
            </a:r>
          </a:p>
          <a:p>
            <a:r>
              <a:rPr lang="en-US" sz="1300" dirty="0"/>
              <a:t>As a Farm Research Scientist from a Research Council, I carry out fieldworks to gain insights to current farm processes. My goal is to optimize the process to increase crop yield for food sustainability.  My research focuses on soil.</a:t>
            </a:r>
          </a:p>
          <a:p>
            <a:endParaRPr lang="en-US" sz="1300" dirty="0"/>
          </a:p>
          <a:p>
            <a:r>
              <a:rPr lang="en-US" sz="1300" dirty="0"/>
              <a:t>2. </a:t>
            </a:r>
            <a:r>
              <a:rPr lang="en-US" sz="1300" b="1" dirty="0"/>
              <a:t>How do you collect the data? Do you have to travel directly to the farm to collect the data yourself?</a:t>
            </a:r>
          </a:p>
          <a:p>
            <a:r>
              <a:rPr lang="en-US" sz="1300" dirty="0"/>
              <a:t>Yes, I manually collect data, which is inconvenient since travelling from office to farm takes an hour every day. I place down the meters in the soil and take readings whilst I am at the farm to log data.</a:t>
            </a:r>
          </a:p>
          <a:p>
            <a:endParaRPr lang="en-US" sz="1300" dirty="0"/>
          </a:p>
          <a:p>
            <a:r>
              <a:rPr lang="en-US" sz="1300" dirty="0"/>
              <a:t>3.</a:t>
            </a:r>
            <a:r>
              <a:rPr lang="en-US" sz="1300" b="1" dirty="0"/>
              <a:t> What kind of data will you be interested in having access to remotely? </a:t>
            </a:r>
          </a:p>
          <a:p>
            <a:r>
              <a:rPr lang="en-US" sz="1300" dirty="0"/>
              <a:t>I would love to have an improved infrastructure on data collection methods for factors such as soil pH, temperature and rainfall. I intend to use this to investigate the pollution level of the soil in order to help reduce its negative impact on plant growth.</a:t>
            </a:r>
          </a:p>
          <a:p>
            <a:endParaRPr lang="en-US" sz="1300" dirty="0"/>
          </a:p>
          <a:p>
            <a:r>
              <a:rPr lang="en-US" sz="1300" dirty="0"/>
              <a:t>4. </a:t>
            </a:r>
            <a:r>
              <a:rPr lang="en-US" sz="1300" b="1" dirty="0"/>
              <a:t>In what form would you want data to be presented to help with your job?</a:t>
            </a:r>
          </a:p>
          <a:p>
            <a:r>
              <a:rPr lang="en-US" sz="1300" dirty="0"/>
              <a:t>A range of visualizations to choose from would be useful, for example pie charts and line graphs. I want to see how rainfall varies throughout the year and visualize relationships between factors that may affect the state of the soil over time.</a:t>
            </a:r>
          </a:p>
          <a:p>
            <a:endParaRPr lang="en-US" sz="1300" dirty="0"/>
          </a:p>
          <a:p>
            <a:r>
              <a:rPr lang="en-US" sz="1300" dirty="0"/>
              <a:t> 5. </a:t>
            </a:r>
            <a:r>
              <a:rPr lang="en-US" sz="1300" b="1" dirty="0"/>
              <a:t>What other features would you like to have in such a remote system?</a:t>
            </a:r>
          </a:p>
          <a:p>
            <a:r>
              <a:rPr lang="en-US" sz="1300" dirty="0"/>
              <a:t>Some pre-analysis of the data by trained models would help to predict costs, weather patterns, etc. A model that can predict characteristics of soils such as nutrient and water level based off data already collected would be very useful. </a:t>
            </a:r>
          </a:p>
          <a:p>
            <a:endParaRPr lang="en-US" sz="1200" dirty="0"/>
          </a:p>
        </p:txBody>
      </p:sp>
    </p:spTree>
    <p:extLst>
      <p:ext uri="{BB962C8B-B14F-4D97-AF65-F5344CB8AC3E}">
        <p14:creationId xmlns:p14="http://schemas.microsoft.com/office/powerpoint/2010/main" val="407216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4C3C-56AA-134F-8928-E881409790BD}"/>
              </a:ext>
            </a:extLst>
          </p:cNvPr>
          <p:cNvSpPr>
            <a:spLocks noGrp="1"/>
          </p:cNvSpPr>
          <p:nvPr>
            <p:ph type="title"/>
          </p:nvPr>
        </p:nvSpPr>
        <p:spPr>
          <a:xfrm>
            <a:off x="-4615543" y="37326"/>
            <a:ext cx="10515600" cy="1325563"/>
          </a:xfrm>
        </p:spPr>
        <p:txBody>
          <a:bodyPr/>
          <a:lstStyle/>
          <a:p>
            <a:r>
              <a:rPr lang="en-US" dirty="0"/>
              <a:t>Persona and Scenario 1</a:t>
            </a:r>
          </a:p>
        </p:txBody>
      </p:sp>
      <p:pic>
        <p:nvPicPr>
          <p:cNvPr id="75" name="Picture 74" descr="Graphical user interface, application&#10;&#10;Description automatically generated">
            <a:extLst>
              <a:ext uri="{FF2B5EF4-FFF2-40B4-BE49-F238E27FC236}">
                <a16:creationId xmlns:a16="http://schemas.microsoft.com/office/drawing/2014/main" id="{7F91FE76-C265-E946-9825-7F8D347614A5}"/>
              </a:ext>
            </a:extLst>
          </p:cNvPr>
          <p:cNvPicPr>
            <a:picLocks noChangeAspect="1"/>
          </p:cNvPicPr>
          <p:nvPr/>
        </p:nvPicPr>
        <p:blipFill>
          <a:blip r:embed="rId2"/>
          <a:stretch>
            <a:fillRect/>
          </a:stretch>
        </p:blipFill>
        <p:spPr>
          <a:xfrm>
            <a:off x="0" y="700108"/>
            <a:ext cx="7751630" cy="5700692"/>
          </a:xfrm>
          <a:prstGeom prst="rect">
            <a:avLst/>
          </a:prstGeom>
        </p:spPr>
      </p:pic>
      <p:sp>
        <p:nvSpPr>
          <p:cNvPr id="5" name="TextBox 4">
            <a:extLst>
              <a:ext uri="{FF2B5EF4-FFF2-40B4-BE49-F238E27FC236}">
                <a16:creationId xmlns:a16="http://schemas.microsoft.com/office/drawing/2014/main" id="{1FDE9EC0-0DC6-6C49-9D94-E17E34DB5A45}"/>
              </a:ext>
            </a:extLst>
          </p:cNvPr>
          <p:cNvSpPr txBox="1"/>
          <p:nvPr/>
        </p:nvSpPr>
        <p:spPr>
          <a:xfrm>
            <a:off x="7889223" y="674400"/>
            <a:ext cx="3489977" cy="5509200"/>
          </a:xfrm>
          <a:prstGeom prst="rect">
            <a:avLst/>
          </a:prstGeom>
          <a:noFill/>
        </p:spPr>
        <p:txBody>
          <a:bodyPr wrap="square">
            <a:spAutoFit/>
          </a:bodyPr>
          <a:lstStyle/>
          <a:p>
            <a:r>
              <a:rPr lang="en-US" sz="1600" u="sng" dirty="0"/>
              <a:t>Scenario</a:t>
            </a:r>
            <a:r>
              <a:rPr lang="en-US" sz="1600" dirty="0"/>
              <a:t> </a:t>
            </a:r>
          </a:p>
          <a:p>
            <a:r>
              <a:rPr lang="en-US" sz="1600" dirty="0" err="1"/>
              <a:t>Cea</a:t>
            </a:r>
            <a:r>
              <a:rPr lang="en-US" sz="1600" dirty="0"/>
              <a:t> is a 75-year-old farmer who is very experienced with agriculture. She wants to find a way to maintain the farm by herself, as she is elderly and finds herself lacking physical strength after working for a long time. She mounted our devices to the farm and logged into our web-app to monitor the situation of the field. Does this easily by seeing data and charts on the website. She also connects her original watering device into the system so she can finish her daily job at home on her own. She is also able to determine the situation by the color of the indicator light on the web-app and follows suggestions given which are determined by our model. This makes her work life more convenient and simpler.</a:t>
            </a:r>
          </a:p>
        </p:txBody>
      </p:sp>
    </p:spTree>
    <p:extLst>
      <p:ext uri="{BB962C8B-B14F-4D97-AF65-F5344CB8AC3E}">
        <p14:creationId xmlns:p14="http://schemas.microsoft.com/office/powerpoint/2010/main" val="108290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48F0AB4F-15F9-2044-99FC-C2142361BB97}"/>
              </a:ext>
            </a:extLst>
          </p:cNvPr>
          <p:cNvPicPr>
            <a:picLocks noChangeAspect="1"/>
          </p:cNvPicPr>
          <p:nvPr/>
        </p:nvPicPr>
        <p:blipFill>
          <a:blip r:embed="rId2"/>
          <a:stretch>
            <a:fillRect/>
          </a:stretch>
        </p:blipFill>
        <p:spPr>
          <a:xfrm>
            <a:off x="-1" y="743613"/>
            <a:ext cx="8094329" cy="5978920"/>
          </a:xfrm>
          <a:prstGeom prst="rect">
            <a:avLst/>
          </a:prstGeom>
        </p:spPr>
      </p:pic>
      <p:sp>
        <p:nvSpPr>
          <p:cNvPr id="7" name="Title 1">
            <a:extLst>
              <a:ext uri="{FF2B5EF4-FFF2-40B4-BE49-F238E27FC236}">
                <a16:creationId xmlns:a16="http://schemas.microsoft.com/office/drawing/2014/main" id="{70CCDBFE-EB15-8E4E-8B8A-058C25903B77}"/>
              </a:ext>
            </a:extLst>
          </p:cNvPr>
          <p:cNvSpPr txBox="1">
            <a:spLocks/>
          </p:cNvSpPr>
          <p:nvPr/>
        </p:nvSpPr>
        <p:spPr>
          <a:xfrm>
            <a:off x="943428" y="-24901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Persona and Scenario 2</a:t>
            </a:r>
          </a:p>
        </p:txBody>
      </p:sp>
      <p:sp>
        <p:nvSpPr>
          <p:cNvPr id="11" name="TextBox 10">
            <a:extLst>
              <a:ext uri="{FF2B5EF4-FFF2-40B4-BE49-F238E27FC236}">
                <a16:creationId xmlns:a16="http://schemas.microsoft.com/office/drawing/2014/main" id="{583DEED1-7FC8-0545-9AAC-87C0CEBC10BC}"/>
              </a:ext>
            </a:extLst>
          </p:cNvPr>
          <p:cNvSpPr txBox="1"/>
          <p:nvPr/>
        </p:nvSpPr>
        <p:spPr>
          <a:xfrm>
            <a:off x="8203186" y="743613"/>
            <a:ext cx="3045386" cy="6201698"/>
          </a:xfrm>
          <a:prstGeom prst="rect">
            <a:avLst/>
          </a:prstGeom>
          <a:noFill/>
        </p:spPr>
        <p:txBody>
          <a:bodyPr wrap="square">
            <a:spAutoFit/>
          </a:bodyPr>
          <a:lstStyle/>
          <a:p>
            <a:r>
              <a:rPr lang="en-GB" sz="1600" u="sng" dirty="0"/>
              <a:t>Scenario </a:t>
            </a:r>
            <a:r>
              <a:rPr lang="en-US" sz="1600" u="sng" dirty="0"/>
              <a:t> (used </a:t>
            </a:r>
            <a:r>
              <a:rPr lang="en-US" sz="1600" u="sng" dirty="0">
                <a:hlinkClick r:id="" action="ppaction://hlinkshowjump?jump=lastslide"/>
              </a:rPr>
              <a:t>[1] </a:t>
            </a:r>
            <a:r>
              <a:rPr lang="en-US" sz="1600" u="sng" dirty="0"/>
              <a:t>and </a:t>
            </a:r>
            <a:r>
              <a:rPr lang="en-US" sz="1600" u="sng" dirty="0">
                <a:hlinkClick r:id="" action="ppaction://hlinkshowjump?jump=lastslide"/>
              </a:rPr>
              <a:t>[2] </a:t>
            </a:r>
            <a:r>
              <a:rPr lang="en-US" sz="1600" u="sng" dirty="0"/>
              <a:t>for reference)</a:t>
            </a:r>
            <a:endParaRPr lang="en-GB" sz="1600" u="sng" dirty="0"/>
          </a:p>
          <a:p>
            <a:r>
              <a:rPr lang="en-GB" sz="1600" dirty="0"/>
              <a:t>Jack </a:t>
            </a:r>
            <a:r>
              <a:rPr lang="en-GB" sz="1600" dirty="0" err="1"/>
              <a:t>Donalds</a:t>
            </a:r>
            <a:r>
              <a:rPr lang="en-GB" sz="1600" dirty="0"/>
              <a:t> is a 35-year-old agricultural research scientist and is quite experienced with using electronic devices and computer systems. He wants to collect some data on soil humidity and ambient temperature on the farm he is using as his case study. He accesses the farm's website on his computer, and briefly looks through all data shown on the first page to look for any anomalies. Satisfied that there aren't any error messages indicating problems, he selects an option to display ambient temperature against time on a graph. Satisfied with the data values, he downloads the data as an XML file and uses it for further analysis offline.</a:t>
            </a:r>
            <a:endParaRPr lang="en-US" sz="1600" dirty="0"/>
          </a:p>
        </p:txBody>
      </p:sp>
    </p:spTree>
    <p:extLst>
      <p:ext uri="{BB962C8B-B14F-4D97-AF65-F5344CB8AC3E}">
        <p14:creationId xmlns:p14="http://schemas.microsoft.com/office/powerpoint/2010/main" val="261227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817D1-3556-ED4C-8400-40639C9E6F6C}"/>
              </a:ext>
            </a:extLst>
          </p:cNvPr>
          <p:cNvSpPr>
            <a:spLocks noGrp="1"/>
          </p:cNvSpPr>
          <p:nvPr>
            <p:ph type="title"/>
          </p:nvPr>
        </p:nvSpPr>
        <p:spPr>
          <a:xfrm>
            <a:off x="1059542" y="97914"/>
            <a:ext cx="5401565" cy="1077229"/>
          </a:xfrm>
        </p:spPr>
        <p:txBody>
          <a:bodyPr>
            <a:normAutofit/>
          </a:bodyPr>
          <a:lstStyle/>
          <a:p>
            <a:r>
              <a:rPr lang="en-US" dirty="0"/>
              <a:t>Alternative Sketch Designs</a:t>
            </a:r>
          </a:p>
        </p:txBody>
      </p:sp>
      <p:pic>
        <p:nvPicPr>
          <p:cNvPr id="4" name="Picture 3">
            <a:extLst>
              <a:ext uri="{FF2B5EF4-FFF2-40B4-BE49-F238E27FC236}">
                <a16:creationId xmlns:a16="http://schemas.microsoft.com/office/drawing/2014/main" id="{E79B5587-E18A-8245-819B-8349FB2DB129}"/>
              </a:ext>
            </a:extLst>
          </p:cNvPr>
          <p:cNvPicPr>
            <a:picLocks noChangeAspect="1"/>
          </p:cNvPicPr>
          <p:nvPr/>
        </p:nvPicPr>
        <p:blipFill>
          <a:blip r:embed="rId2"/>
          <a:stretch>
            <a:fillRect/>
          </a:stretch>
        </p:blipFill>
        <p:spPr>
          <a:xfrm>
            <a:off x="0" y="653526"/>
            <a:ext cx="3394091" cy="2545569"/>
          </a:xfrm>
          <a:prstGeom prst="rect">
            <a:avLst/>
          </a:prstGeom>
        </p:spPr>
      </p:pic>
      <p:pic>
        <p:nvPicPr>
          <p:cNvPr id="5" name="Picture 4">
            <a:extLst>
              <a:ext uri="{FF2B5EF4-FFF2-40B4-BE49-F238E27FC236}">
                <a16:creationId xmlns:a16="http://schemas.microsoft.com/office/drawing/2014/main" id="{515C78CD-EEDB-F248-94A4-81D644631C8A}"/>
              </a:ext>
            </a:extLst>
          </p:cNvPr>
          <p:cNvPicPr>
            <a:picLocks noChangeAspect="1"/>
          </p:cNvPicPr>
          <p:nvPr/>
        </p:nvPicPr>
        <p:blipFill>
          <a:blip r:embed="rId3"/>
          <a:stretch>
            <a:fillRect/>
          </a:stretch>
        </p:blipFill>
        <p:spPr>
          <a:xfrm>
            <a:off x="0" y="3413503"/>
            <a:ext cx="3595088" cy="2696316"/>
          </a:xfrm>
          <a:prstGeom prst="rect">
            <a:avLst/>
          </a:prstGeom>
        </p:spPr>
      </p:pic>
      <p:cxnSp>
        <p:nvCxnSpPr>
          <p:cNvPr id="6" name="Straight Arrow Connector 5">
            <a:extLst>
              <a:ext uri="{FF2B5EF4-FFF2-40B4-BE49-F238E27FC236}">
                <a16:creationId xmlns:a16="http://schemas.microsoft.com/office/drawing/2014/main" id="{78917E6F-6BE9-834C-86FB-7AC2A0DE86DF}"/>
              </a:ext>
            </a:extLst>
          </p:cNvPr>
          <p:cNvCxnSpPr>
            <a:cxnSpLocks/>
          </p:cNvCxnSpPr>
          <p:nvPr/>
        </p:nvCxnSpPr>
        <p:spPr>
          <a:xfrm>
            <a:off x="854364" y="2166677"/>
            <a:ext cx="0" cy="1800937"/>
          </a:xfrm>
          <a:prstGeom prst="straightConnector1">
            <a:avLst/>
          </a:prstGeom>
          <a:ln w="412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3A947265-600B-CF49-8BA9-825253E5DD86}"/>
              </a:ext>
            </a:extLst>
          </p:cNvPr>
          <p:cNvPicPr>
            <a:picLocks noChangeAspect="1"/>
          </p:cNvPicPr>
          <p:nvPr/>
        </p:nvPicPr>
        <p:blipFill rotWithShape="1">
          <a:blip r:embed="rId4"/>
          <a:srcRect l="1769" t="9505" r="5721" b="13457"/>
          <a:stretch/>
        </p:blipFill>
        <p:spPr>
          <a:xfrm rot="16200000">
            <a:off x="6777750" y="409732"/>
            <a:ext cx="5196432" cy="5769702"/>
          </a:xfrm>
          <a:prstGeom prst="rect">
            <a:avLst/>
          </a:prstGeom>
        </p:spPr>
      </p:pic>
      <p:sp>
        <p:nvSpPr>
          <p:cNvPr id="8" name="Title 1">
            <a:extLst>
              <a:ext uri="{FF2B5EF4-FFF2-40B4-BE49-F238E27FC236}">
                <a16:creationId xmlns:a16="http://schemas.microsoft.com/office/drawing/2014/main" id="{C66B7C2D-5068-B14B-A2B1-F67667E5E586}"/>
              </a:ext>
            </a:extLst>
          </p:cNvPr>
          <p:cNvSpPr txBox="1">
            <a:spLocks/>
          </p:cNvSpPr>
          <p:nvPr/>
        </p:nvSpPr>
        <p:spPr>
          <a:xfrm>
            <a:off x="641720" y="6325085"/>
            <a:ext cx="2009321" cy="478775"/>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sz="2800" dirty="0"/>
              <a:t>Sketch 1</a:t>
            </a:r>
          </a:p>
        </p:txBody>
      </p:sp>
      <p:sp>
        <p:nvSpPr>
          <p:cNvPr id="9" name="Title 1">
            <a:extLst>
              <a:ext uri="{FF2B5EF4-FFF2-40B4-BE49-F238E27FC236}">
                <a16:creationId xmlns:a16="http://schemas.microsoft.com/office/drawing/2014/main" id="{2BAE55C2-FC25-9C47-B226-34A18D27D20E}"/>
              </a:ext>
            </a:extLst>
          </p:cNvPr>
          <p:cNvSpPr txBox="1">
            <a:spLocks/>
          </p:cNvSpPr>
          <p:nvPr/>
        </p:nvSpPr>
        <p:spPr>
          <a:xfrm>
            <a:off x="6768609" y="6038715"/>
            <a:ext cx="4605195" cy="478775"/>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sz="2800" dirty="0"/>
              <a:t>Sketch 2 (after user review) </a:t>
            </a:r>
          </a:p>
        </p:txBody>
      </p:sp>
      <p:sp>
        <p:nvSpPr>
          <p:cNvPr id="13" name="Title 1">
            <a:extLst>
              <a:ext uri="{FF2B5EF4-FFF2-40B4-BE49-F238E27FC236}">
                <a16:creationId xmlns:a16="http://schemas.microsoft.com/office/drawing/2014/main" id="{B7A9E823-5192-3745-A444-77B9F72AB75D}"/>
              </a:ext>
            </a:extLst>
          </p:cNvPr>
          <p:cNvSpPr txBox="1">
            <a:spLocks/>
          </p:cNvSpPr>
          <p:nvPr/>
        </p:nvSpPr>
        <p:spPr>
          <a:xfrm>
            <a:off x="3689365" y="901933"/>
            <a:ext cx="2259390" cy="1077229"/>
          </a:xfrm>
          <a:prstGeom prst="rect">
            <a:avLst/>
          </a:prstGeom>
        </p:spPr>
        <p:txBody>
          <a:bodyPr vert="horz" lIns="91440" tIns="45720" rIns="91440" bIns="45720" rtlCol="0" anchor="t">
            <a:normAutofit fontScale="85000" lnSpcReduction="2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a:t>There is a menu page for user to select a factor they are interested in, which takes user to a factor profile page with all the relevant information.</a:t>
            </a:r>
          </a:p>
        </p:txBody>
      </p:sp>
      <p:sp>
        <p:nvSpPr>
          <p:cNvPr id="16" name="Title 1">
            <a:extLst>
              <a:ext uri="{FF2B5EF4-FFF2-40B4-BE49-F238E27FC236}">
                <a16:creationId xmlns:a16="http://schemas.microsoft.com/office/drawing/2014/main" id="{CE89FD12-EB4F-FD44-AA6E-1A40D4E60659}"/>
              </a:ext>
            </a:extLst>
          </p:cNvPr>
          <p:cNvSpPr txBox="1">
            <a:spLocks/>
          </p:cNvSpPr>
          <p:nvPr/>
        </p:nvSpPr>
        <p:spPr>
          <a:xfrm>
            <a:off x="4010466" y="2625969"/>
            <a:ext cx="2259390" cy="1077229"/>
          </a:xfrm>
          <a:prstGeom prst="rect">
            <a:avLst/>
          </a:prstGeom>
        </p:spPr>
        <p:txBody>
          <a:bodyPr vert="horz" lIns="91440" tIns="45720" rIns="91440" bIns="45720" rtlCol="0" anchor="t">
            <a:normAutofit fontScale="925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a:t>Farm segment selection feature added to allow information from specific sections of the farm to be seen/hidden.</a:t>
            </a:r>
          </a:p>
        </p:txBody>
      </p:sp>
      <p:sp>
        <p:nvSpPr>
          <p:cNvPr id="17" name="Title 1">
            <a:extLst>
              <a:ext uri="{FF2B5EF4-FFF2-40B4-BE49-F238E27FC236}">
                <a16:creationId xmlns:a16="http://schemas.microsoft.com/office/drawing/2014/main" id="{E69694DA-4888-0448-882D-F05C01E1E042}"/>
              </a:ext>
            </a:extLst>
          </p:cNvPr>
          <p:cNvSpPr txBox="1">
            <a:spLocks/>
          </p:cNvSpPr>
          <p:nvPr/>
        </p:nvSpPr>
        <p:spPr>
          <a:xfrm>
            <a:off x="4052153" y="4623214"/>
            <a:ext cx="2259390" cy="1077229"/>
          </a:xfrm>
          <a:prstGeom prst="rect">
            <a:avLst/>
          </a:prstGeom>
        </p:spPr>
        <p:txBody>
          <a:bodyPr vert="horz" lIns="91440" tIns="45720" rIns="91440" bIns="45720" rtlCol="0" anchor="t">
            <a:normAutofit fontScale="85000" lnSpcReduction="2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a:t>Simple/Advanced view: Splitting data visualization for farmers and research scientist as they require information at different levels of detail.</a:t>
            </a:r>
          </a:p>
        </p:txBody>
      </p:sp>
      <p:cxnSp>
        <p:nvCxnSpPr>
          <p:cNvPr id="18" name="Straight Arrow Connector 17">
            <a:extLst>
              <a:ext uri="{FF2B5EF4-FFF2-40B4-BE49-F238E27FC236}">
                <a16:creationId xmlns:a16="http://schemas.microsoft.com/office/drawing/2014/main" id="{EA1BECBB-AC0A-1744-889D-970A79977C0C}"/>
              </a:ext>
            </a:extLst>
          </p:cNvPr>
          <p:cNvCxnSpPr>
            <a:cxnSpLocks/>
          </p:cNvCxnSpPr>
          <p:nvPr/>
        </p:nvCxnSpPr>
        <p:spPr>
          <a:xfrm flipH="1">
            <a:off x="2651043" y="1378466"/>
            <a:ext cx="1008314" cy="11085"/>
          </a:xfrm>
          <a:prstGeom prst="straightConnector1">
            <a:avLst/>
          </a:prstGeom>
          <a:ln w="50800" cap="flat" cmpd="sng" algn="ctr">
            <a:solidFill>
              <a:schemeClr val="accent1">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BB80E77B-D7E1-694A-8771-D0EAD8F93BEE}"/>
              </a:ext>
            </a:extLst>
          </p:cNvPr>
          <p:cNvCxnSpPr>
            <a:cxnSpLocks/>
          </p:cNvCxnSpPr>
          <p:nvPr/>
        </p:nvCxnSpPr>
        <p:spPr>
          <a:xfrm flipV="1">
            <a:off x="6290118" y="1926311"/>
            <a:ext cx="1054111" cy="856871"/>
          </a:xfrm>
          <a:prstGeom prst="straightConnector1">
            <a:avLst/>
          </a:prstGeom>
          <a:ln w="50800" cap="flat" cmpd="sng" algn="ctr">
            <a:solidFill>
              <a:schemeClr val="accent1">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98C09E3C-8D67-FF4D-9839-D9260F40D86D}"/>
              </a:ext>
            </a:extLst>
          </p:cNvPr>
          <p:cNvCxnSpPr>
            <a:cxnSpLocks/>
          </p:cNvCxnSpPr>
          <p:nvPr/>
        </p:nvCxnSpPr>
        <p:spPr>
          <a:xfrm flipV="1">
            <a:off x="6096000" y="2783182"/>
            <a:ext cx="2701911" cy="1840032"/>
          </a:xfrm>
          <a:prstGeom prst="straightConnector1">
            <a:avLst/>
          </a:prstGeom>
          <a:ln w="50800" cap="flat" cmpd="sng" algn="ctr">
            <a:solidFill>
              <a:schemeClr val="accent1">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6341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B4C704F-AAB2-EE4A-8B04-37A6CC8CF092}"/>
              </a:ext>
            </a:extLst>
          </p:cNvPr>
          <p:cNvPicPr>
            <a:picLocks noChangeAspect="1"/>
          </p:cNvPicPr>
          <p:nvPr/>
        </p:nvPicPr>
        <p:blipFill>
          <a:blip r:embed="rId2"/>
          <a:stretch>
            <a:fillRect/>
          </a:stretch>
        </p:blipFill>
        <p:spPr>
          <a:xfrm>
            <a:off x="2152282" y="644373"/>
            <a:ext cx="678003" cy="642319"/>
          </a:xfrm>
          <a:prstGeom prst="rect">
            <a:avLst/>
          </a:prstGeom>
        </p:spPr>
      </p:pic>
      <p:pic>
        <p:nvPicPr>
          <p:cNvPr id="12" name="Picture 11" descr="Graphical user interface, application, website&#10;&#10;Description automatically generated">
            <a:extLst>
              <a:ext uri="{FF2B5EF4-FFF2-40B4-BE49-F238E27FC236}">
                <a16:creationId xmlns:a16="http://schemas.microsoft.com/office/drawing/2014/main" id="{FAA97297-8B2C-A54A-9793-C1089A0A931F}"/>
              </a:ext>
            </a:extLst>
          </p:cNvPr>
          <p:cNvPicPr>
            <a:picLocks noChangeAspect="1"/>
          </p:cNvPicPr>
          <p:nvPr/>
        </p:nvPicPr>
        <p:blipFill>
          <a:blip r:embed="rId3"/>
          <a:stretch>
            <a:fillRect/>
          </a:stretch>
        </p:blipFill>
        <p:spPr>
          <a:xfrm>
            <a:off x="206982" y="3726081"/>
            <a:ext cx="5469467" cy="2827003"/>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4EFC4E2A-2120-D34C-B6D4-4593BB6555A7}"/>
              </a:ext>
            </a:extLst>
          </p:cNvPr>
          <p:cNvPicPr>
            <a:picLocks noChangeAspect="1"/>
          </p:cNvPicPr>
          <p:nvPr/>
        </p:nvPicPr>
        <p:blipFill rotWithShape="1">
          <a:blip r:embed="rId4"/>
          <a:srcRect l="1318" r="1369"/>
          <a:stretch/>
        </p:blipFill>
        <p:spPr>
          <a:xfrm>
            <a:off x="5770485" y="1270757"/>
            <a:ext cx="6353785" cy="4605110"/>
          </a:xfrm>
          <a:prstGeom prst="rect">
            <a:avLst/>
          </a:prstGeom>
        </p:spPr>
      </p:pic>
      <p:cxnSp>
        <p:nvCxnSpPr>
          <p:cNvPr id="17" name="Straight Arrow Connector 16">
            <a:extLst>
              <a:ext uri="{FF2B5EF4-FFF2-40B4-BE49-F238E27FC236}">
                <a16:creationId xmlns:a16="http://schemas.microsoft.com/office/drawing/2014/main" id="{76D45A38-5ED0-784A-9588-7F1639E4747D}"/>
              </a:ext>
            </a:extLst>
          </p:cNvPr>
          <p:cNvCxnSpPr>
            <a:cxnSpLocks/>
          </p:cNvCxnSpPr>
          <p:nvPr/>
        </p:nvCxnSpPr>
        <p:spPr>
          <a:xfrm>
            <a:off x="3889829" y="3221731"/>
            <a:ext cx="2194202" cy="0"/>
          </a:xfrm>
          <a:prstGeom prst="straightConnector1">
            <a:avLst/>
          </a:prstGeom>
          <a:ln w="50800" cap="flat" cmpd="sng" algn="ctr">
            <a:solidFill>
              <a:schemeClr val="accent5">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AAEE0650-A3F6-0A49-853E-5D254E122E26}"/>
              </a:ext>
            </a:extLst>
          </p:cNvPr>
          <p:cNvCxnSpPr>
            <a:cxnSpLocks/>
          </p:cNvCxnSpPr>
          <p:nvPr/>
        </p:nvCxnSpPr>
        <p:spPr>
          <a:xfrm flipV="1">
            <a:off x="2941715" y="5139582"/>
            <a:ext cx="3154285" cy="194419"/>
          </a:xfrm>
          <a:prstGeom prst="straightConnector1">
            <a:avLst/>
          </a:prstGeom>
          <a:ln w="41275" cap="flat" cmpd="sng" algn="ctr">
            <a:solidFill>
              <a:schemeClr val="accent3">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401E1B3F-2489-914F-8259-6F1EBDA0AB60}"/>
              </a:ext>
            </a:extLst>
          </p:cNvPr>
          <p:cNvCxnSpPr>
            <a:cxnSpLocks/>
          </p:cNvCxnSpPr>
          <p:nvPr/>
        </p:nvCxnSpPr>
        <p:spPr>
          <a:xfrm flipH="1">
            <a:off x="5425470" y="1853093"/>
            <a:ext cx="496514" cy="2197295"/>
          </a:xfrm>
          <a:prstGeom prst="straightConnector1">
            <a:avLst/>
          </a:prstGeom>
          <a:ln w="41275" cap="flat" cmpd="sng" algn="ctr">
            <a:solidFill>
              <a:schemeClr val="accent3">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729E79DE-EE06-3E41-B66A-AB203543A941}"/>
              </a:ext>
            </a:extLst>
          </p:cNvPr>
          <p:cNvCxnSpPr>
            <a:cxnSpLocks/>
          </p:cNvCxnSpPr>
          <p:nvPr/>
        </p:nvCxnSpPr>
        <p:spPr>
          <a:xfrm flipH="1" flipV="1">
            <a:off x="11158215" y="1146342"/>
            <a:ext cx="359835" cy="518662"/>
          </a:xfrm>
          <a:prstGeom prst="straightConnector1">
            <a:avLst/>
          </a:prstGeom>
          <a:ln w="41275" cap="flat" cmpd="sng" algn="ctr">
            <a:solidFill>
              <a:schemeClr val="accent3">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8924336B-F3A3-5A4D-A0CA-246624A786BC}"/>
              </a:ext>
            </a:extLst>
          </p:cNvPr>
          <p:cNvCxnSpPr>
            <a:cxnSpLocks/>
          </p:cNvCxnSpPr>
          <p:nvPr/>
        </p:nvCxnSpPr>
        <p:spPr>
          <a:xfrm flipH="1" flipV="1">
            <a:off x="4595923" y="2804079"/>
            <a:ext cx="539114" cy="1246309"/>
          </a:xfrm>
          <a:prstGeom prst="straightConnector1">
            <a:avLst/>
          </a:prstGeom>
          <a:ln w="41275" cap="flat" cmpd="sng" algn="ctr">
            <a:solidFill>
              <a:schemeClr val="accent3">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a:extLst>
              <a:ext uri="{FF2B5EF4-FFF2-40B4-BE49-F238E27FC236}">
                <a16:creationId xmlns:a16="http://schemas.microsoft.com/office/drawing/2014/main" id="{CB66B780-165A-334F-87DE-E152B749C691}"/>
              </a:ext>
            </a:extLst>
          </p:cNvPr>
          <p:cNvSpPr txBox="1">
            <a:spLocks/>
          </p:cNvSpPr>
          <p:nvPr/>
        </p:nvSpPr>
        <p:spPr>
          <a:xfrm>
            <a:off x="1027902" y="-2098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Prototype for Simple View </a:t>
            </a:r>
          </a:p>
        </p:txBody>
      </p:sp>
      <p:sp>
        <p:nvSpPr>
          <p:cNvPr id="36" name="TextBox 35">
            <a:extLst>
              <a:ext uri="{FF2B5EF4-FFF2-40B4-BE49-F238E27FC236}">
                <a16:creationId xmlns:a16="http://schemas.microsoft.com/office/drawing/2014/main" id="{B28620BF-BC46-4145-98EC-1C148E869A2B}"/>
              </a:ext>
            </a:extLst>
          </p:cNvPr>
          <p:cNvSpPr txBox="1"/>
          <p:nvPr/>
        </p:nvSpPr>
        <p:spPr>
          <a:xfrm>
            <a:off x="2135034" y="2484388"/>
            <a:ext cx="2945293" cy="369332"/>
          </a:xfrm>
          <a:prstGeom prst="rect">
            <a:avLst/>
          </a:prstGeom>
          <a:noFill/>
        </p:spPr>
        <p:txBody>
          <a:bodyPr wrap="none" rtlCol="0">
            <a:spAutoFit/>
          </a:bodyPr>
          <a:lstStyle/>
          <a:p>
            <a:r>
              <a:rPr lang="en-US" dirty="0"/>
              <a:t>To home page advanced view</a:t>
            </a:r>
          </a:p>
        </p:txBody>
      </p:sp>
      <p:sp>
        <p:nvSpPr>
          <p:cNvPr id="37" name="TextBox 36">
            <a:extLst>
              <a:ext uri="{FF2B5EF4-FFF2-40B4-BE49-F238E27FC236}">
                <a16:creationId xmlns:a16="http://schemas.microsoft.com/office/drawing/2014/main" id="{814E4C8D-533C-BE42-9873-79B99FADDD97}"/>
              </a:ext>
            </a:extLst>
          </p:cNvPr>
          <p:cNvSpPr txBox="1"/>
          <p:nvPr/>
        </p:nvSpPr>
        <p:spPr>
          <a:xfrm>
            <a:off x="8144505" y="757113"/>
            <a:ext cx="3013710" cy="369332"/>
          </a:xfrm>
          <a:prstGeom prst="rect">
            <a:avLst/>
          </a:prstGeom>
          <a:noFill/>
        </p:spPr>
        <p:txBody>
          <a:bodyPr wrap="none" rtlCol="0">
            <a:spAutoFit/>
          </a:bodyPr>
          <a:lstStyle/>
          <a:p>
            <a:r>
              <a:rPr lang="en-US" dirty="0"/>
              <a:t>To profile page advanced view</a:t>
            </a:r>
          </a:p>
        </p:txBody>
      </p:sp>
      <p:sp>
        <p:nvSpPr>
          <p:cNvPr id="11" name="Title 1">
            <a:extLst>
              <a:ext uri="{FF2B5EF4-FFF2-40B4-BE49-F238E27FC236}">
                <a16:creationId xmlns:a16="http://schemas.microsoft.com/office/drawing/2014/main" id="{B5994641-961C-DF4C-9A68-3AF43AA31071}"/>
              </a:ext>
            </a:extLst>
          </p:cNvPr>
          <p:cNvSpPr txBox="1">
            <a:spLocks/>
          </p:cNvSpPr>
          <p:nvPr/>
        </p:nvSpPr>
        <p:spPr>
          <a:xfrm>
            <a:off x="994188" y="914452"/>
            <a:ext cx="4453009" cy="146378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Based on sketch 2: Simple view of the website is targeted for farmers and advanced view is for research scientists. The simple home page is set as the default page.</a:t>
            </a:r>
          </a:p>
          <a:p>
            <a:r>
              <a:rPr lang="en-US" sz="1800" dirty="0"/>
              <a:t> </a:t>
            </a:r>
          </a:p>
        </p:txBody>
      </p:sp>
      <p:sp>
        <p:nvSpPr>
          <p:cNvPr id="13" name="Title 1">
            <a:extLst>
              <a:ext uri="{FF2B5EF4-FFF2-40B4-BE49-F238E27FC236}">
                <a16:creationId xmlns:a16="http://schemas.microsoft.com/office/drawing/2014/main" id="{15DD9D83-478D-144D-9F7C-49B442397196}"/>
              </a:ext>
            </a:extLst>
          </p:cNvPr>
          <p:cNvSpPr txBox="1">
            <a:spLocks/>
          </p:cNvSpPr>
          <p:nvPr/>
        </p:nvSpPr>
        <p:spPr>
          <a:xfrm>
            <a:off x="2135034" y="2980308"/>
            <a:ext cx="1839532" cy="76732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a:t>Click on region to toggle selection. </a:t>
            </a:r>
          </a:p>
        </p:txBody>
      </p:sp>
      <p:cxnSp>
        <p:nvCxnSpPr>
          <p:cNvPr id="16" name="Straight Arrow Connector 15">
            <a:extLst>
              <a:ext uri="{FF2B5EF4-FFF2-40B4-BE49-F238E27FC236}">
                <a16:creationId xmlns:a16="http://schemas.microsoft.com/office/drawing/2014/main" id="{60ED37E2-ED35-D343-93E1-ED789B812AEC}"/>
              </a:ext>
            </a:extLst>
          </p:cNvPr>
          <p:cNvCxnSpPr>
            <a:cxnSpLocks/>
          </p:cNvCxnSpPr>
          <p:nvPr/>
        </p:nvCxnSpPr>
        <p:spPr>
          <a:xfrm flipH="1">
            <a:off x="1786860" y="3429000"/>
            <a:ext cx="730847" cy="1357800"/>
          </a:xfrm>
          <a:prstGeom prst="straightConnector1">
            <a:avLst/>
          </a:prstGeom>
          <a:ln w="50800" cap="flat" cmpd="sng" algn="ctr">
            <a:solidFill>
              <a:schemeClr val="accent5">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itle 1">
            <a:extLst>
              <a:ext uri="{FF2B5EF4-FFF2-40B4-BE49-F238E27FC236}">
                <a16:creationId xmlns:a16="http://schemas.microsoft.com/office/drawing/2014/main" id="{EBB384A9-0E82-7B4C-8D96-2F0E055A8418}"/>
              </a:ext>
            </a:extLst>
          </p:cNvPr>
          <p:cNvSpPr txBox="1">
            <a:spLocks/>
          </p:cNvSpPr>
          <p:nvPr/>
        </p:nvSpPr>
        <p:spPr>
          <a:xfrm>
            <a:off x="7811828" y="5901729"/>
            <a:ext cx="1839532" cy="76732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a:t>Drop down menu for unit selection</a:t>
            </a:r>
          </a:p>
        </p:txBody>
      </p:sp>
      <p:cxnSp>
        <p:nvCxnSpPr>
          <p:cNvPr id="22" name="Straight Arrow Connector 21">
            <a:extLst>
              <a:ext uri="{FF2B5EF4-FFF2-40B4-BE49-F238E27FC236}">
                <a16:creationId xmlns:a16="http://schemas.microsoft.com/office/drawing/2014/main" id="{1F64C8C7-9C66-2445-9600-DB9AD1451580}"/>
              </a:ext>
            </a:extLst>
          </p:cNvPr>
          <p:cNvCxnSpPr>
            <a:cxnSpLocks/>
          </p:cNvCxnSpPr>
          <p:nvPr/>
        </p:nvCxnSpPr>
        <p:spPr>
          <a:xfrm flipV="1">
            <a:off x="8669509" y="2951740"/>
            <a:ext cx="1084091" cy="2976660"/>
          </a:xfrm>
          <a:prstGeom prst="straightConnector1">
            <a:avLst/>
          </a:prstGeom>
          <a:ln w="50800" cap="flat" cmpd="sng" algn="ctr">
            <a:solidFill>
              <a:schemeClr val="accent5">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13257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5616826-F5FF-614C-9A7F-B696A846CA8B}"/>
              </a:ext>
            </a:extLst>
          </p:cNvPr>
          <p:cNvPicPr>
            <a:picLocks noChangeAspect="1"/>
          </p:cNvPicPr>
          <p:nvPr/>
        </p:nvPicPr>
        <p:blipFill>
          <a:blip r:embed="rId2"/>
          <a:stretch>
            <a:fillRect/>
          </a:stretch>
        </p:blipFill>
        <p:spPr>
          <a:xfrm>
            <a:off x="2203933" y="713479"/>
            <a:ext cx="457200" cy="342900"/>
          </a:xfrm>
          <a:prstGeom prst="rect">
            <a:avLst/>
          </a:prstGeom>
        </p:spPr>
      </p:pic>
      <p:sp>
        <p:nvSpPr>
          <p:cNvPr id="2" name="Title 1">
            <a:extLst>
              <a:ext uri="{FF2B5EF4-FFF2-40B4-BE49-F238E27FC236}">
                <a16:creationId xmlns:a16="http://schemas.microsoft.com/office/drawing/2014/main" id="{E5AA6406-2042-314D-BFDE-825184E8E2B2}"/>
              </a:ext>
            </a:extLst>
          </p:cNvPr>
          <p:cNvSpPr>
            <a:spLocks noGrp="1"/>
          </p:cNvSpPr>
          <p:nvPr>
            <p:ph type="title"/>
          </p:nvPr>
        </p:nvSpPr>
        <p:spPr>
          <a:xfrm>
            <a:off x="1144295" y="300093"/>
            <a:ext cx="5724457" cy="727813"/>
          </a:xfrm>
        </p:spPr>
        <p:txBody>
          <a:bodyPr>
            <a:normAutofit/>
          </a:bodyPr>
          <a:lstStyle/>
          <a:p>
            <a:r>
              <a:rPr lang="en-US" dirty="0"/>
              <a:t>Prototype for Advanced View </a:t>
            </a:r>
          </a:p>
        </p:txBody>
      </p:sp>
      <p:pic>
        <p:nvPicPr>
          <p:cNvPr id="5" name="Content Placeholder 4" descr="Graphical user interface&#10;&#10;Description automatically generated">
            <a:extLst>
              <a:ext uri="{FF2B5EF4-FFF2-40B4-BE49-F238E27FC236}">
                <a16:creationId xmlns:a16="http://schemas.microsoft.com/office/drawing/2014/main" id="{5EBDDB9B-00C4-8042-8B68-00F8974359C0}"/>
              </a:ext>
            </a:extLst>
          </p:cNvPr>
          <p:cNvPicPr>
            <a:picLocks noGrp="1" noChangeAspect="1"/>
          </p:cNvPicPr>
          <p:nvPr>
            <p:ph idx="1"/>
          </p:nvPr>
        </p:nvPicPr>
        <p:blipFill>
          <a:blip r:embed="rId3"/>
          <a:stretch>
            <a:fillRect/>
          </a:stretch>
        </p:blipFill>
        <p:spPr>
          <a:xfrm>
            <a:off x="0" y="3532909"/>
            <a:ext cx="5603822" cy="2892425"/>
          </a:xfrm>
        </p:spPr>
      </p:pic>
      <p:pic>
        <p:nvPicPr>
          <p:cNvPr id="7" name="Picture 6" descr="Graphical user interface, application&#10;&#10;Description automatically generated">
            <a:extLst>
              <a:ext uri="{FF2B5EF4-FFF2-40B4-BE49-F238E27FC236}">
                <a16:creationId xmlns:a16="http://schemas.microsoft.com/office/drawing/2014/main" id="{3F748072-B0F2-DB43-B6C3-ED691DD053DF}"/>
              </a:ext>
            </a:extLst>
          </p:cNvPr>
          <p:cNvPicPr>
            <a:picLocks noChangeAspect="1"/>
          </p:cNvPicPr>
          <p:nvPr/>
        </p:nvPicPr>
        <p:blipFill rotWithShape="1">
          <a:blip r:embed="rId4"/>
          <a:srcRect l="2062" r="2127" b="1733"/>
          <a:stretch/>
        </p:blipFill>
        <p:spPr>
          <a:xfrm>
            <a:off x="6295013" y="1027906"/>
            <a:ext cx="5067902" cy="5826552"/>
          </a:xfrm>
          <a:prstGeom prst="rect">
            <a:avLst/>
          </a:prstGeom>
        </p:spPr>
      </p:pic>
      <p:cxnSp>
        <p:nvCxnSpPr>
          <p:cNvPr id="9" name="Straight Arrow Connector 8">
            <a:extLst>
              <a:ext uri="{FF2B5EF4-FFF2-40B4-BE49-F238E27FC236}">
                <a16:creationId xmlns:a16="http://schemas.microsoft.com/office/drawing/2014/main" id="{00C6D964-4029-1A43-9261-41308C1A291B}"/>
              </a:ext>
            </a:extLst>
          </p:cNvPr>
          <p:cNvCxnSpPr>
            <a:cxnSpLocks/>
          </p:cNvCxnSpPr>
          <p:nvPr/>
        </p:nvCxnSpPr>
        <p:spPr>
          <a:xfrm flipV="1">
            <a:off x="2801911" y="4411086"/>
            <a:ext cx="3488052" cy="568035"/>
          </a:xfrm>
          <a:prstGeom prst="straightConnector1">
            <a:avLst/>
          </a:prstGeom>
          <a:ln w="41275"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0CB6D448-B3DA-494D-AB38-3D4405210481}"/>
              </a:ext>
            </a:extLst>
          </p:cNvPr>
          <p:cNvCxnSpPr>
            <a:cxnSpLocks/>
          </p:cNvCxnSpPr>
          <p:nvPr/>
        </p:nvCxnSpPr>
        <p:spPr>
          <a:xfrm flipH="1">
            <a:off x="5733143" y="1453917"/>
            <a:ext cx="705927" cy="2369595"/>
          </a:xfrm>
          <a:prstGeom prst="straightConnector1">
            <a:avLst/>
          </a:prstGeom>
          <a:ln w="41275"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F7BDD9A9-E3E3-9341-86A6-A410DEC66D14}"/>
              </a:ext>
            </a:extLst>
          </p:cNvPr>
          <p:cNvCxnSpPr>
            <a:cxnSpLocks/>
          </p:cNvCxnSpPr>
          <p:nvPr/>
        </p:nvCxnSpPr>
        <p:spPr>
          <a:xfrm flipV="1">
            <a:off x="11166978" y="432666"/>
            <a:ext cx="0" cy="961340"/>
          </a:xfrm>
          <a:prstGeom prst="straightConnector1">
            <a:avLst/>
          </a:prstGeom>
          <a:ln w="41275"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2B46F3DA-E934-D742-9E1B-DF7E2E95FD43}"/>
              </a:ext>
            </a:extLst>
          </p:cNvPr>
          <p:cNvCxnSpPr>
            <a:cxnSpLocks/>
          </p:cNvCxnSpPr>
          <p:nvPr/>
        </p:nvCxnSpPr>
        <p:spPr>
          <a:xfrm flipV="1">
            <a:off x="5070978" y="3242306"/>
            <a:ext cx="0" cy="581206"/>
          </a:xfrm>
          <a:prstGeom prst="straightConnector1">
            <a:avLst/>
          </a:prstGeom>
          <a:ln w="41275"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3A7B0FA2-BA6C-AA45-B6D5-7FA33C8D408E}"/>
              </a:ext>
            </a:extLst>
          </p:cNvPr>
          <p:cNvSpPr txBox="1"/>
          <p:nvPr/>
        </p:nvSpPr>
        <p:spPr>
          <a:xfrm>
            <a:off x="2675647" y="2909155"/>
            <a:ext cx="2661754" cy="369332"/>
          </a:xfrm>
          <a:prstGeom prst="rect">
            <a:avLst/>
          </a:prstGeom>
          <a:noFill/>
        </p:spPr>
        <p:txBody>
          <a:bodyPr wrap="none" rtlCol="0">
            <a:spAutoFit/>
          </a:bodyPr>
          <a:lstStyle/>
          <a:p>
            <a:r>
              <a:rPr lang="en-US" dirty="0"/>
              <a:t>To home page simple view</a:t>
            </a:r>
          </a:p>
        </p:txBody>
      </p:sp>
      <p:sp>
        <p:nvSpPr>
          <p:cNvPr id="29" name="TextBox 28">
            <a:extLst>
              <a:ext uri="{FF2B5EF4-FFF2-40B4-BE49-F238E27FC236}">
                <a16:creationId xmlns:a16="http://schemas.microsoft.com/office/drawing/2014/main" id="{4288AEBB-8DE4-684F-BC6F-6C223245893F}"/>
              </a:ext>
            </a:extLst>
          </p:cNvPr>
          <p:cNvSpPr txBox="1"/>
          <p:nvPr/>
        </p:nvSpPr>
        <p:spPr>
          <a:xfrm>
            <a:off x="8436807" y="79562"/>
            <a:ext cx="2730171" cy="369332"/>
          </a:xfrm>
          <a:prstGeom prst="rect">
            <a:avLst/>
          </a:prstGeom>
          <a:noFill/>
        </p:spPr>
        <p:txBody>
          <a:bodyPr wrap="none" rtlCol="0">
            <a:spAutoFit/>
          </a:bodyPr>
          <a:lstStyle/>
          <a:p>
            <a:r>
              <a:rPr lang="en-US" dirty="0"/>
              <a:t>To profile page simple view</a:t>
            </a:r>
          </a:p>
        </p:txBody>
      </p:sp>
      <p:sp>
        <p:nvSpPr>
          <p:cNvPr id="13" name="TextBox 12">
            <a:extLst>
              <a:ext uri="{FF2B5EF4-FFF2-40B4-BE49-F238E27FC236}">
                <a16:creationId xmlns:a16="http://schemas.microsoft.com/office/drawing/2014/main" id="{1F904ED6-BA03-4B4E-8334-9AECE2B6E093}"/>
              </a:ext>
            </a:extLst>
          </p:cNvPr>
          <p:cNvSpPr txBox="1"/>
          <p:nvPr/>
        </p:nvSpPr>
        <p:spPr>
          <a:xfrm>
            <a:off x="2783810" y="6477001"/>
            <a:ext cx="3506153" cy="369332"/>
          </a:xfrm>
          <a:prstGeom prst="rect">
            <a:avLst/>
          </a:prstGeom>
          <a:noFill/>
        </p:spPr>
        <p:txBody>
          <a:bodyPr wrap="none" rtlCol="0">
            <a:spAutoFit/>
          </a:bodyPr>
          <a:lstStyle/>
          <a:p>
            <a:r>
              <a:rPr lang="en-US" dirty="0"/>
              <a:t>To view more sensor information</a:t>
            </a:r>
          </a:p>
        </p:txBody>
      </p:sp>
      <p:cxnSp>
        <p:nvCxnSpPr>
          <p:cNvPr id="14" name="Straight Arrow Connector 13">
            <a:extLst>
              <a:ext uri="{FF2B5EF4-FFF2-40B4-BE49-F238E27FC236}">
                <a16:creationId xmlns:a16="http://schemas.microsoft.com/office/drawing/2014/main" id="{B5B88BCD-5BA7-054D-B8CE-2C8A81154E0E}"/>
              </a:ext>
            </a:extLst>
          </p:cNvPr>
          <p:cNvCxnSpPr>
            <a:cxnSpLocks/>
          </p:cNvCxnSpPr>
          <p:nvPr/>
        </p:nvCxnSpPr>
        <p:spPr>
          <a:xfrm flipV="1">
            <a:off x="6199182" y="5788181"/>
            <a:ext cx="390304" cy="873486"/>
          </a:xfrm>
          <a:prstGeom prst="straightConnector1">
            <a:avLst/>
          </a:prstGeom>
          <a:ln w="50800" cap="flat" cmpd="sng" algn="ctr">
            <a:solidFill>
              <a:schemeClr val="accent5">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49BD0D2F-AC2E-6F46-B0FC-82C69DC004F3}"/>
              </a:ext>
            </a:extLst>
          </p:cNvPr>
          <p:cNvSpPr txBox="1"/>
          <p:nvPr/>
        </p:nvSpPr>
        <p:spPr>
          <a:xfrm>
            <a:off x="7169691" y="553734"/>
            <a:ext cx="2672591" cy="369332"/>
          </a:xfrm>
          <a:prstGeom prst="rect">
            <a:avLst/>
          </a:prstGeom>
          <a:noFill/>
        </p:spPr>
        <p:txBody>
          <a:bodyPr wrap="none" rtlCol="0">
            <a:spAutoFit/>
          </a:bodyPr>
          <a:lstStyle/>
          <a:p>
            <a:r>
              <a:rPr lang="en-US" dirty="0"/>
              <a:t>To toggle graph features</a:t>
            </a:r>
          </a:p>
        </p:txBody>
      </p:sp>
      <p:cxnSp>
        <p:nvCxnSpPr>
          <p:cNvPr id="18" name="Straight Arrow Connector 17">
            <a:extLst>
              <a:ext uri="{FF2B5EF4-FFF2-40B4-BE49-F238E27FC236}">
                <a16:creationId xmlns:a16="http://schemas.microsoft.com/office/drawing/2014/main" id="{B1C4E442-C335-AB4A-9BC4-1773F4D4C1CC}"/>
              </a:ext>
            </a:extLst>
          </p:cNvPr>
          <p:cNvCxnSpPr>
            <a:cxnSpLocks/>
          </p:cNvCxnSpPr>
          <p:nvPr/>
        </p:nvCxnSpPr>
        <p:spPr>
          <a:xfrm>
            <a:off x="9216571" y="913336"/>
            <a:ext cx="1292892" cy="1365407"/>
          </a:xfrm>
          <a:prstGeom prst="straightConnector1">
            <a:avLst/>
          </a:prstGeom>
          <a:ln w="50800" cap="flat" cmpd="sng" algn="ctr">
            <a:solidFill>
              <a:schemeClr val="accent5">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19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1EE3F9B-2124-4E43-BE6C-53AA3BBAE1C9}"/>
              </a:ext>
            </a:extLst>
          </p:cNvPr>
          <p:cNvPicPr>
            <a:picLocks noChangeAspect="1"/>
          </p:cNvPicPr>
          <p:nvPr/>
        </p:nvPicPr>
        <p:blipFill>
          <a:blip r:embed="rId2"/>
          <a:stretch>
            <a:fillRect/>
          </a:stretch>
        </p:blipFill>
        <p:spPr>
          <a:xfrm>
            <a:off x="2006655" y="596178"/>
            <a:ext cx="635000" cy="368300"/>
          </a:xfrm>
          <a:prstGeom prst="rect">
            <a:avLst/>
          </a:prstGeom>
        </p:spPr>
      </p:pic>
      <p:sp>
        <p:nvSpPr>
          <p:cNvPr id="2" name="Title 1">
            <a:extLst>
              <a:ext uri="{FF2B5EF4-FFF2-40B4-BE49-F238E27FC236}">
                <a16:creationId xmlns:a16="http://schemas.microsoft.com/office/drawing/2014/main" id="{D7BFF6F3-1F7C-4C4D-BA74-73608BD5803F}"/>
              </a:ext>
            </a:extLst>
          </p:cNvPr>
          <p:cNvSpPr>
            <a:spLocks noGrp="1"/>
          </p:cNvSpPr>
          <p:nvPr>
            <p:ph type="title"/>
          </p:nvPr>
        </p:nvSpPr>
        <p:spPr>
          <a:xfrm>
            <a:off x="1161143" y="300055"/>
            <a:ext cx="2326025" cy="1077229"/>
          </a:xfrm>
        </p:spPr>
        <p:txBody>
          <a:bodyPr>
            <a:normAutofit/>
          </a:bodyPr>
          <a:lstStyle/>
          <a:p>
            <a:r>
              <a:rPr lang="en-US" dirty="0"/>
              <a:t>Evaluation</a:t>
            </a:r>
          </a:p>
        </p:txBody>
      </p:sp>
      <p:graphicFrame>
        <p:nvGraphicFramePr>
          <p:cNvPr id="4" name="Table 4">
            <a:extLst>
              <a:ext uri="{FF2B5EF4-FFF2-40B4-BE49-F238E27FC236}">
                <a16:creationId xmlns:a16="http://schemas.microsoft.com/office/drawing/2014/main" id="{722781BA-193C-1B4D-81EF-CFE3B3BED30D}"/>
              </a:ext>
            </a:extLst>
          </p:cNvPr>
          <p:cNvGraphicFramePr>
            <a:graphicFrameLocks noGrp="1"/>
          </p:cNvGraphicFramePr>
          <p:nvPr>
            <p:ph idx="1"/>
            <p:extLst>
              <p:ext uri="{D42A27DB-BD31-4B8C-83A1-F6EECF244321}">
                <p14:modId xmlns:p14="http://schemas.microsoft.com/office/powerpoint/2010/main" val="1716044866"/>
              </p:ext>
            </p:extLst>
          </p:nvPr>
        </p:nvGraphicFramePr>
        <p:xfrm>
          <a:off x="1272694" y="1282373"/>
          <a:ext cx="9385354" cy="5275572"/>
        </p:xfrm>
        <a:graphic>
          <a:graphicData uri="http://schemas.openxmlformats.org/drawingml/2006/table">
            <a:tbl>
              <a:tblPr firstRow="1" bandRow="1">
                <a:tableStyleId>{5C22544A-7EE6-4342-B048-85BDC9FD1C3A}</a:tableStyleId>
              </a:tblPr>
              <a:tblGrid>
                <a:gridCol w="1728442">
                  <a:extLst>
                    <a:ext uri="{9D8B030D-6E8A-4147-A177-3AD203B41FA5}">
                      <a16:colId xmlns:a16="http://schemas.microsoft.com/office/drawing/2014/main" val="42515242"/>
                    </a:ext>
                  </a:extLst>
                </a:gridCol>
                <a:gridCol w="4228420">
                  <a:extLst>
                    <a:ext uri="{9D8B030D-6E8A-4147-A177-3AD203B41FA5}">
                      <a16:colId xmlns:a16="http://schemas.microsoft.com/office/drawing/2014/main" val="4082446562"/>
                    </a:ext>
                  </a:extLst>
                </a:gridCol>
                <a:gridCol w="1956954">
                  <a:extLst>
                    <a:ext uri="{9D8B030D-6E8A-4147-A177-3AD203B41FA5}">
                      <a16:colId xmlns:a16="http://schemas.microsoft.com/office/drawing/2014/main" val="3647230054"/>
                    </a:ext>
                  </a:extLst>
                </a:gridCol>
                <a:gridCol w="1471538">
                  <a:extLst>
                    <a:ext uri="{9D8B030D-6E8A-4147-A177-3AD203B41FA5}">
                      <a16:colId xmlns:a16="http://schemas.microsoft.com/office/drawing/2014/main" val="883163367"/>
                    </a:ext>
                  </a:extLst>
                </a:gridCol>
              </a:tblGrid>
              <a:tr h="464158">
                <a:tc>
                  <a:txBody>
                    <a:bodyPr/>
                    <a:lstStyle/>
                    <a:p>
                      <a:r>
                        <a:rPr lang="en-US" dirty="0"/>
                        <a:t>Heuristic</a:t>
                      </a:r>
                    </a:p>
                  </a:txBody>
                  <a:tcPr/>
                </a:tc>
                <a:tc>
                  <a:txBody>
                    <a:bodyPr/>
                    <a:lstStyle/>
                    <a:p>
                      <a:r>
                        <a:rPr lang="en-US" dirty="0"/>
                        <a:t>Problem</a:t>
                      </a:r>
                    </a:p>
                  </a:txBody>
                  <a:tcPr/>
                </a:tc>
                <a:tc>
                  <a:txBody>
                    <a:bodyPr/>
                    <a:lstStyle/>
                    <a:p>
                      <a:r>
                        <a:rPr lang="en-US" dirty="0"/>
                        <a:t>Solution</a:t>
                      </a:r>
                    </a:p>
                  </a:txBody>
                  <a:tcPr/>
                </a:tc>
                <a:tc>
                  <a:txBody>
                    <a:bodyPr/>
                    <a:lstStyle/>
                    <a:p>
                      <a:r>
                        <a:rPr lang="en-US" dirty="0"/>
                        <a:t>Severity</a:t>
                      </a:r>
                    </a:p>
                  </a:txBody>
                  <a:tcPr/>
                </a:tc>
                <a:extLst>
                  <a:ext uri="{0D108BD9-81ED-4DB2-BD59-A6C34878D82A}">
                    <a16:rowId xmlns:a16="http://schemas.microsoft.com/office/drawing/2014/main" val="1184065249"/>
                  </a:ext>
                </a:extLst>
              </a:tr>
              <a:tr h="1288069">
                <a:tc>
                  <a:txBody>
                    <a:bodyPr/>
                    <a:lstStyle/>
                    <a:p>
                      <a:r>
                        <a:rPr lang="en-US" dirty="0"/>
                        <a:t>Flexibility and efficiency of use</a:t>
                      </a:r>
                    </a:p>
                    <a:p>
                      <a:endParaRPr lang="en-US" dirty="0"/>
                    </a:p>
                  </a:txBody>
                  <a:tcPr/>
                </a:tc>
                <a:tc>
                  <a:txBody>
                    <a:bodyPr/>
                    <a:lstStyle/>
                    <a:p>
                      <a:r>
                        <a:rPr lang="en-US" dirty="0"/>
                        <a:t>The data log page should provide a search button to search through time/value data the user wants and look through older data. </a:t>
                      </a:r>
                    </a:p>
                  </a:txBody>
                  <a:tcPr/>
                </a:tc>
                <a:tc>
                  <a:txBody>
                    <a:bodyPr/>
                    <a:lstStyle/>
                    <a:p>
                      <a:r>
                        <a:rPr lang="en-US" dirty="0"/>
                        <a:t>Search input bar and button added. </a:t>
                      </a:r>
                    </a:p>
                  </a:txBody>
                  <a:tcPr/>
                </a:tc>
                <a:tc>
                  <a:txBody>
                    <a:bodyPr/>
                    <a:lstStyle/>
                    <a:p>
                      <a:r>
                        <a:rPr lang="en-US" dirty="0"/>
                        <a:t>2</a:t>
                      </a:r>
                    </a:p>
                  </a:txBody>
                  <a:tcPr/>
                </a:tc>
                <a:extLst>
                  <a:ext uri="{0D108BD9-81ED-4DB2-BD59-A6C34878D82A}">
                    <a16:rowId xmlns:a16="http://schemas.microsoft.com/office/drawing/2014/main" val="1529862167"/>
                  </a:ext>
                </a:extLst>
              </a:tr>
              <a:tr h="1065719">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control and freedom</a:t>
                      </a:r>
                    </a:p>
                    <a:p>
                      <a:endParaRPr lang="en-US" dirty="0"/>
                    </a:p>
                  </a:txBody>
                  <a:tcPr/>
                </a:tc>
                <a:tc>
                  <a:txBody>
                    <a:bodyPr/>
                    <a:lstStyle/>
                    <a:p>
                      <a:r>
                        <a:rPr lang="en-US" dirty="0"/>
                        <a:t>For segment selection allow user to select all or deselect all segments in one click. </a:t>
                      </a:r>
                    </a:p>
                  </a:txBody>
                  <a:tcPr/>
                </a:tc>
                <a:tc>
                  <a:txBody>
                    <a:bodyPr/>
                    <a:lstStyle/>
                    <a:p>
                      <a:r>
                        <a:rPr lang="en-US" dirty="0"/>
                        <a:t>Add ‘select all’ and ’deselect all’ button to the map. </a:t>
                      </a:r>
                    </a:p>
                  </a:txBody>
                  <a:tcPr/>
                </a:tc>
                <a:tc>
                  <a:txBody>
                    <a:bodyPr/>
                    <a:lstStyle/>
                    <a:p>
                      <a:r>
                        <a:rPr lang="en-US" dirty="0"/>
                        <a:t>1</a:t>
                      </a:r>
                    </a:p>
                  </a:txBody>
                  <a:tcPr/>
                </a:tc>
                <a:extLst>
                  <a:ext uri="{0D108BD9-81ED-4DB2-BD59-A6C34878D82A}">
                    <a16:rowId xmlns:a16="http://schemas.microsoft.com/office/drawing/2014/main" val="1359300746"/>
                  </a:ext>
                </a:extLst>
              </a:tr>
              <a:tr h="1046556">
                <a:tc vMerge="1">
                  <a:txBody>
                    <a:bodyPr/>
                    <a:lstStyle/>
                    <a:p>
                      <a:endParaRPr lang="en-US" dirty="0"/>
                    </a:p>
                  </a:txBody>
                  <a:tcPr/>
                </a:tc>
                <a:tc>
                  <a:txBody>
                    <a:bodyPr/>
                    <a:lstStyle/>
                    <a:p>
                      <a:r>
                        <a:rPr lang="en-US" dirty="0"/>
                        <a:t>Allow user to save data in XML format for offline use.</a:t>
                      </a:r>
                    </a:p>
                  </a:txBody>
                  <a:tcPr/>
                </a:tc>
                <a:tc>
                  <a:txBody>
                    <a:bodyPr/>
                    <a:lstStyle/>
                    <a:p>
                      <a:r>
                        <a:rPr lang="en-US" dirty="0"/>
                        <a:t>Add ‘download XML’ button.</a:t>
                      </a:r>
                    </a:p>
                  </a:txBody>
                  <a:tcPr/>
                </a:tc>
                <a:tc>
                  <a:txBody>
                    <a:bodyPr/>
                    <a:lstStyle/>
                    <a:p>
                      <a:r>
                        <a:rPr lang="en-US" dirty="0"/>
                        <a:t>3</a:t>
                      </a:r>
                    </a:p>
                  </a:txBody>
                  <a:tcPr/>
                </a:tc>
                <a:extLst>
                  <a:ext uri="{0D108BD9-81ED-4DB2-BD59-A6C34878D82A}">
                    <a16:rowId xmlns:a16="http://schemas.microsoft.com/office/drawing/2014/main" val="3159353409"/>
                  </a:ext>
                </a:extLst>
              </a:tr>
              <a:tr h="1288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Aesthetic and minimalist design</a:t>
                      </a:r>
                    </a:p>
                  </a:txBody>
                  <a:tcPr/>
                </a:tc>
                <a:tc>
                  <a:txBody>
                    <a:bodyPr/>
                    <a:lstStyle/>
                    <a:p>
                      <a:r>
                        <a:rPr lang="en-US" dirty="0"/>
                        <a:t>For advanced view, the indicator light for current status is not necessary for the research scientist. </a:t>
                      </a:r>
                    </a:p>
                  </a:txBody>
                  <a:tcPr/>
                </a:tc>
                <a:tc>
                  <a:txBody>
                    <a:bodyPr/>
                    <a:lstStyle/>
                    <a:p>
                      <a:r>
                        <a:rPr lang="en-US" dirty="0"/>
                        <a:t>Indicator light removed.</a:t>
                      </a:r>
                    </a:p>
                  </a:txBody>
                  <a:tcPr/>
                </a:tc>
                <a:tc>
                  <a:txBody>
                    <a:bodyPr/>
                    <a:lstStyle/>
                    <a:p>
                      <a:r>
                        <a:rPr lang="en-US" dirty="0"/>
                        <a:t>2</a:t>
                      </a:r>
                    </a:p>
                  </a:txBody>
                  <a:tcPr/>
                </a:tc>
                <a:extLst>
                  <a:ext uri="{0D108BD9-81ED-4DB2-BD59-A6C34878D82A}">
                    <a16:rowId xmlns:a16="http://schemas.microsoft.com/office/drawing/2014/main" val="3994054875"/>
                  </a:ext>
                </a:extLst>
              </a:tr>
            </a:tbl>
          </a:graphicData>
        </a:graphic>
      </p:graphicFrame>
    </p:spTree>
    <p:extLst>
      <p:ext uri="{BB962C8B-B14F-4D97-AF65-F5344CB8AC3E}">
        <p14:creationId xmlns:p14="http://schemas.microsoft.com/office/powerpoint/2010/main" val="834642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icture containing background pattern&#10;&#10;Description automatically generated">
            <a:extLst>
              <a:ext uri="{FF2B5EF4-FFF2-40B4-BE49-F238E27FC236}">
                <a16:creationId xmlns:a16="http://schemas.microsoft.com/office/drawing/2014/main" id="{03EF696F-DE82-4045-A8BC-8D55BE49A4C4}"/>
              </a:ext>
            </a:extLst>
          </p:cNvPr>
          <p:cNvPicPr>
            <a:picLocks noChangeAspect="1"/>
          </p:cNvPicPr>
          <p:nvPr/>
        </p:nvPicPr>
        <p:blipFill>
          <a:blip r:embed="rId2"/>
          <a:stretch>
            <a:fillRect/>
          </a:stretch>
        </p:blipFill>
        <p:spPr>
          <a:xfrm>
            <a:off x="2164999" y="612995"/>
            <a:ext cx="977900" cy="787400"/>
          </a:xfrm>
          <a:prstGeom prst="rect">
            <a:avLst/>
          </a:prstGeom>
        </p:spPr>
      </p:pic>
      <p:pic>
        <p:nvPicPr>
          <p:cNvPr id="34" name="Picture 33" descr="Graphical user interface, application&#10;&#10;Description automatically generated">
            <a:extLst>
              <a:ext uri="{FF2B5EF4-FFF2-40B4-BE49-F238E27FC236}">
                <a16:creationId xmlns:a16="http://schemas.microsoft.com/office/drawing/2014/main" id="{AE218849-BEC8-1E44-8752-FF106E1B0670}"/>
              </a:ext>
            </a:extLst>
          </p:cNvPr>
          <p:cNvPicPr>
            <a:picLocks noChangeAspect="1"/>
          </p:cNvPicPr>
          <p:nvPr/>
        </p:nvPicPr>
        <p:blipFill rotWithShape="1">
          <a:blip r:embed="rId3"/>
          <a:srcRect t="3003" r="3966" b="14065"/>
          <a:stretch/>
        </p:blipFill>
        <p:spPr>
          <a:xfrm>
            <a:off x="4874744" y="0"/>
            <a:ext cx="7317256" cy="6858000"/>
          </a:xfrm>
          <a:prstGeom prst="rect">
            <a:avLst/>
          </a:prstGeom>
        </p:spPr>
      </p:pic>
      <p:sp>
        <p:nvSpPr>
          <p:cNvPr id="2" name="Title 1">
            <a:extLst>
              <a:ext uri="{FF2B5EF4-FFF2-40B4-BE49-F238E27FC236}">
                <a16:creationId xmlns:a16="http://schemas.microsoft.com/office/drawing/2014/main" id="{D18157C5-1BFA-E543-B5D9-3A7DD76B9072}"/>
              </a:ext>
            </a:extLst>
          </p:cNvPr>
          <p:cNvSpPr>
            <a:spLocks noGrp="1"/>
          </p:cNvSpPr>
          <p:nvPr>
            <p:ph type="title"/>
          </p:nvPr>
        </p:nvSpPr>
        <p:spPr>
          <a:xfrm>
            <a:off x="-3877566" y="0"/>
            <a:ext cx="7958331" cy="1077229"/>
          </a:xfrm>
        </p:spPr>
        <p:txBody>
          <a:bodyPr/>
          <a:lstStyle/>
          <a:p>
            <a:r>
              <a:rPr lang="en-US" dirty="0"/>
              <a:t>Improvements</a:t>
            </a:r>
          </a:p>
        </p:txBody>
      </p:sp>
      <p:sp>
        <p:nvSpPr>
          <p:cNvPr id="6" name="TextBox 5">
            <a:extLst>
              <a:ext uri="{FF2B5EF4-FFF2-40B4-BE49-F238E27FC236}">
                <a16:creationId xmlns:a16="http://schemas.microsoft.com/office/drawing/2014/main" id="{2B41DE84-763C-5945-8A48-DE489541545D}"/>
              </a:ext>
            </a:extLst>
          </p:cNvPr>
          <p:cNvSpPr txBox="1"/>
          <p:nvPr/>
        </p:nvSpPr>
        <p:spPr>
          <a:xfrm>
            <a:off x="1269317" y="841829"/>
            <a:ext cx="3151408" cy="1477328"/>
          </a:xfrm>
          <a:prstGeom prst="rect">
            <a:avLst/>
          </a:prstGeom>
          <a:noFill/>
        </p:spPr>
        <p:txBody>
          <a:bodyPr wrap="square" rtlCol="0">
            <a:spAutoFit/>
          </a:bodyPr>
          <a:lstStyle/>
          <a:p>
            <a:r>
              <a:rPr lang="en-US" dirty="0"/>
              <a:t>This page shows all improvements mentioned in  the evaluation which has been updated for all other pages in a similar manner.</a:t>
            </a:r>
          </a:p>
        </p:txBody>
      </p:sp>
      <p:cxnSp>
        <p:nvCxnSpPr>
          <p:cNvPr id="8" name="Straight Arrow Connector 7">
            <a:extLst>
              <a:ext uri="{FF2B5EF4-FFF2-40B4-BE49-F238E27FC236}">
                <a16:creationId xmlns:a16="http://schemas.microsoft.com/office/drawing/2014/main" id="{0A8A46B0-1354-8B4A-80D7-2CCBDC2851AC}"/>
              </a:ext>
            </a:extLst>
          </p:cNvPr>
          <p:cNvCxnSpPr>
            <a:cxnSpLocks/>
          </p:cNvCxnSpPr>
          <p:nvPr/>
        </p:nvCxnSpPr>
        <p:spPr>
          <a:xfrm>
            <a:off x="4115109" y="2884430"/>
            <a:ext cx="1022948" cy="816713"/>
          </a:xfrm>
          <a:prstGeom prst="straightConnector1">
            <a:avLst/>
          </a:prstGeom>
          <a:ln w="66675">
            <a:solidFill>
              <a:schemeClr val="accent5">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5822E38E-88ED-9749-874D-1CE3987F1671}"/>
              </a:ext>
            </a:extLst>
          </p:cNvPr>
          <p:cNvSpPr txBox="1"/>
          <p:nvPr/>
        </p:nvSpPr>
        <p:spPr>
          <a:xfrm>
            <a:off x="2447011" y="2546690"/>
            <a:ext cx="2542217" cy="646331"/>
          </a:xfrm>
          <a:prstGeom prst="rect">
            <a:avLst/>
          </a:prstGeom>
          <a:noFill/>
        </p:spPr>
        <p:txBody>
          <a:bodyPr wrap="square" rtlCol="0">
            <a:spAutoFit/>
          </a:bodyPr>
          <a:lstStyle/>
          <a:p>
            <a:r>
              <a:rPr lang="en-US" dirty="0"/>
              <a:t>Selects all regions on the map</a:t>
            </a:r>
          </a:p>
        </p:txBody>
      </p:sp>
      <p:sp>
        <p:nvSpPr>
          <p:cNvPr id="13" name="TextBox 12">
            <a:extLst>
              <a:ext uri="{FF2B5EF4-FFF2-40B4-BE49-F238E27FC236}">
                <a16:creationId xmlns:a16="http://schemas.microsoft.com/office/drawing/2014/main" id="{BDB4FD45-4AD9-F046-A5F9-6653453FD546}"/>
              </a:ext>
            </a:extLst>
          </p:cNvPr>
          <p:cNvSpPr txBox="1"/>
          <p:nvPr/>
        </p:nvSpPr>
        <p:spPr>
          <a:xfrm>
            <a:off x="1796430" y="3613712"/>
            <a:ext cx="2542217" cy="646331"/>
          </a:xfrm>
          <a:prstGeom prst="rect">
            <a:avLst/>
          </a:prstGeom>
          <a:noFill/>
        </p:spPr>
        <p:txBody>
          <a:bodyPr wrap="square" rtlCol="0">
            <a:spAutoFit/>
          </a:bodyPr>
          <a:lstStyle/>
          <a:p>
            <a:r>
              <a:rPr lang="en-US" dirty="0"/>
              <a:t>Deselects all regions on the map</a:t>
            </a:r>
          </a:p>
        </p:txBody>
      </p:sp>
      <p:cxnSp>
        <p:nvCxnSpPr>
          <p:cNvPr id="15" name="Straight Arrow Connector 14">
            <a:extLst>
              <a:ext uri="{FF2B5EF4-FFF2-40B4-BE49-F238E27FC236}">
                <a16:creationId xmlns:a16="http://schemas.microsoft.com/office/drawing/2014/main" id="{1752FD69-7795-AF43-BD51-FEF7C8CF882F}"/>
              </a:ext>
            </a:extLst>
          </p:cNvPr>
          <p:cNvCxnSpPr>
            <a:cxnSpLocks/>
          </p:cNvCxnSpPr>
          <p:nvPr/>
        </p:nvCxnSpPr>
        <p:spPr>
          <a:xfrm flipV="1">
            <a:off x="3866948" y="3701144"/>
            <a:ext cx="2040366" cy="370497"/>
          </a:xfrm>
          <a:prstGeom prst="straightConnector1">
            <a:avLst/>
          </a:prstGeom>
          <a:ln w="66675">
            <a:solidFill>
              <a:schemeClr val="accent5">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869C4515-700D-7340-AA6D-A840A38EC346}"/>
              </a:ext>
            </a:extLst>
          </p:cNvPr>
          <p:cNvSpPr txBox="1"/>
          <p:nvPr/>
        </p:nvSpPr>
        <p:spPr>
          <a:xfrm>
            <a:off x="1269317" y="5573153"/>
            <a:ext cx="3046303" cy="646331"/>
          </a:xfrm>
          <a:prstGeom prst="rect">
            <a:avLst/>
          </a:prstGeom>
          <a:noFill/>
        </p:spPr>
        <p:txBody>
          <a:bodyPr wrap="square" rtlCol="0">
            <a:spAutoFit/>
          </a:bodyPr>
          <a:lstStyle/>
          <a:p>
            <a:r>
              <a:rPr lang="en-US" dirty="0"/>
              <a:t>Search for Sensor ID based on input above</a:t>
            </a:r>
          </a:p>
        </p:txBody>
      </p:sp>
      <p:cxnSp>
        <p:nvCxnSpPr>
          <p:cNvPr id="19" name="Straight Arrow Connector 18">
            <a:extLst>
              <a:ext uri="{FF2B5EF4-FFF2-40B4-BE49-F238E27FC236}">
                <a16:creationId xmlns:a16="http://schemas.microsoft.com/office/drawing/2014/main" id="{100470EF-1349-C449-86A8-7EDFE71A3D73}"/>
              </a:ext>
            </a:extLst>
          </p:cNvPr>
          <p:cNvCxnSpPr>
            <a:cxnSpLocks/>
          </p:cNvCxnSpPr>
          <p:nvPr/>
        </p:nvCxnSpPr>
        <p:spPr>
          <a:xfrm>
            <a:off x="4115109" y="5918273"/>
            <a:ext cx="2503405" cy="816356"/>
          </a:xfrm>
          <a:prstGeom prst="straightConnector1">
            <a:avLst/>
          </a:prstGeom>
          <a:ln w="66675">
            <a:solidFill>
              <a:schemeClr val="accent5">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9DD7EE6-D7C5-B842-B6D3-7C06FE4B2BE5}"/>
              </a:ext>
            </a:extLst>
          </p:cNvPr>
          <p:cNvSpPr txBox="1"/>
          <p:nvPr/>
        </p:nvSpPr>
        <p:spPr>
          <a:xfrm>
            <a:off x="2008139" y="4948776"/>
            <a:ext cx="2542217" cy="646331"/>
          </a:xfrm>
          <a:prstGeom prst="rect">
            <a:avLst/>
          </a:prstGeom>
          <a:noFill/>
        </p:spPr>
        <p:txBody>
          <a:bodyPr wrap="square" rtlCol="0">
            <a:spAutoFit/>
          </a:bodyPr>
          <a:lstStyle/>
          <a:p>
            <a:r>
              <a:rPr lang="en-US" dirty="0"/>
              <a:t>Interactable textbox for search query </a:t>
            </a:r>
          </a:p>
        </p:txBody>
      </p:sp>
      <p:cxnSp>
        <p:nvCxnSpPr>
          <p:cNvPr id="24" name="Straight Arrow Connector 23">
            <a:extLst>
              <a:ext uri="{FF2B5EF4-FFF2-40B4-BE49-F238E27FC236}">
                <a16:creationId xmlns:a16="http://schemas.microsoft.com/office/drawing/2014/main" id="{5BAF0EEB-8038-2049-B559-9306E524000C}"/>
              </a:ext>
            </a:extLst>
          </p:cNvPr>
          <p:cNvCxnSpPr>
            <a:cxnSpLocks/>
            <a:stCxn id="23" idx="3"/>
          </p:cNvCxnSpPr>
          <p:nvPr/>
        </p:nvCxnSpPr>
        <p:spPr>
          <a:xfrm>
            <a:off x="4550356" y="5271942"/>
            <a:ext cx="1664781" cy="1107577"/>
          </a:xfrm>
          <a:prstGeom prst="straightConnector1">
            <a:avLst/>
          </a:prstGeom>
          <a:ln w="66675">
            <a:solidFill>
              <a:schemeClr val="accent5">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D700CAB7-62B4-D94E-AC1F-CDFAAD7F25EC}"/>
              </a:ext>
            </a:extLst>
          </p:cNvPr>
          <p:cNvCxnSpPr>
            <a:cxnSpLocks/>
            <a:stCxn id="30" idx="3"/>
          </p:cNvCxnSpPr>
          <p:nvPr/>
        </p:nvCxnSpPr>
        <p:spPr>
          <a:xfrm>
            <a:off x="4115109" y="4583209"/>
            <a:ext cx="4209672" cy="1284585"/>
          </a:xfrm>
          <a:prstGeom prst="straightConnector1">
            <a:avLst/>
          </a:prstGeom>
          <a:ln w="66675">
            <a:solidFill>
              <a:schemeClr val="accent1">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30" name="TextBox 29">
            <a:extLst>
              <a:ext uri="{FF2B5EF4-FFF2-40B4-BE49-F238E27FC236}">
                <a16:creationId xmlns:a16="http://schemas.microsoft.com/office/drawing/2014/main" id="{02B6852F-09A8-8143-A5F3-4A2AD74E8765}"/>
              </a:ext>
            </a:extLst>
          </p:cNvPr>
          <p:cNvSpPr txBox="1"/>
          <p:nvPr/>
        </p:nvSpPr>
        <p:spPr>
          <a:xfrm>
            <a:off x="1388530" y="4260043"/>
            <a:ext cx="2726579" cy="646331"/>
          </a:xfrm>
          <a:prstGeom prst="rect">
            <a:avLst/>
          </a:prstGeom>
          <a:noFill/>
        </p:spPr>
        <p:txBody>
          <a:bodyPr wrap="square" rtlCol="0">
            <a:spAutoFit/>
          </a:bodyPr>
          <a:lstStyle/>
          <a:p>
            <a:r>
              <a:rPr lang="en-US" dirty="0"/>
              <a:t>Removed indicator light (only for advanced view)</a:t>
            </a:r>
          </a:p>
        </p:txBody>
      </p:sp>
      <p:sp>
        <p:nvSpPr>
          <p:cNvPr id="38" name="TextBox 37">
            <a:extLst>
              <a:ext uri="{FF2B5EF4-FFF2-40B4-BE49-F238E27FC236}">
                <a16:creationId xmlns:a16="http://schemas.microsoft.com/office/drawing/2014/main" id="{0B704B18-4B78-2E47-A1A6-65B5BCFBAC7D}"/>
              </a:ext>
            </a:extLst>
          </p:cNvPr>
          <p:cNvSpPr txBox="1"/>
          <p:nvPr/>
        </p:nvSpPr>
        <p:spPr>
          <a:xfrm>
            <a:off x="1027575" y="6447017"/>
            <a:ext cx="3046303" cy="369332"/>
          </a:xfrm>
          <a:prstGeom prst="rect">
            <a:avLst/>
          </a:prstGeom>
          <a:noFill/>
        </p:spPr>
        <p:txBody>
          <a:bodyPr wrap="square" rtlCol="0">
            <a:spAutoFit/>
          </a:bodyPr>
          <a:lstStyle/>
          <a:p>
            <a:r>
              <a:rPr lang="en-US" dirty="0"/>
              <a:t>Download XML file of data</a:t>
            </a:r>
          </a:p>
        </p:txBody>
      </p:sp>
      <p:cxnSp>
        <p:nvCxnSpPr>
          <p:cNvPr id="39" name="Straight Arrow Connector 38">
            <a:extLst>
              <a:ext uri="{FF2B5EF4-FFF2-40B4-BE49-F238E27FC236}">
                <a16:creationId xmlns:a16="http://schemas.microsoft.com/office/drawing/2014/main" id="{A40586EF-4F06-7646-8708-AD197D54F430}"/>
              </a:ext>
            </a:extLst>
          </p:cNvPr>
          <p:cNvCxnSpPr>
            <a:cxnSpLocks/>
          </p:cNvCxnSpPr>
          <p:nvPr/>
        </p:nvCxnSpPr>
        <p:spPr>
          <a:xfrm>
            <a:off x="3866948" y="6614567"/>
            <a:ext cx="1122280" cy="88118"/>
          </a:xfrm>
          <a:prstGeom prst="straightConnector1">
            <a:avLst/>
          </a:prstGeom>
          <a:ln w="66675">
            <a:solidFill>
              <a:schemeClr val="accent5">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88765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{45B14F01-1DB7-0E44-A070-D121559685CE}tf16401378</Template>
  <TotalTime>258</TotalTime>
  <Words>1318</Words>
  <Application>Microsoft Macintosh PowerPoint</Application>
  <PresentationFormat>Widescreen</PresentationFormat>
  <Paragraphs>94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MS Shell Dlg 2</vt:lpstr>
      <vt:lpstr>Wingdings</vt:lpstr>
      <vt:lpstr>Wingdings 3</vt:lpstr>
      <vt:lpstr>Madison</vt:lpstr>
      <vt:lpstr>IoT Farmbeats</vt:lpstr>
      <vt:lpstr>User Requirements </vt:lpstr>
      <vt:lpstr>Persona and Scenario 1</vt:lpstr>
      <vt:lpstr>PowerPoint Presentation</vt:lpstr>
      <vt:lpstr>Alternative Sketch Designs</vt:lpstr>
      <vt:lpstr>PowerPoint Presentation</vt:lpstr>
      <vt:lpstr>Prototype for Advanced View </vt:lpstr>
      <vt:lpstr>Evaluation</vt:lpstr>
      <vt:lpstr>Improvements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Farmbeats</dc:title>
  <dc:creator>Yu, Angela</dc:creator>
  <cp:lastModifiedBy>Yu, Angela</cp:lastModifiedBy>
  <cp:revision>5</cp:revision>
  <dcterms:created xsi:type="dcterms:W3CDTF">2021-11-01T10:21:27Z</dcterms:created>
  <dcterms:modified xsi:type="dcterms:W3CDTF">2021-11-08T13:01:45Z</dcterms:modified>
</cp:coreProperties>
</file>